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sldIdLst>
    <p:sldId id="256" r:id="rId2"/>
    <p:sldId id="257" r:id="rId3"/>
    <p:sldId id="261" r:id="rId4"/>
    <p:sldId id="262" r:id="rId5"/>
    <p:sldId id="270" r:id="rId6"/>
    <p:sldId id="260" r:id="rId7"/>
    <p:sldId id="271" r:id="rId8"/>
    <p:sldId id="263" r:id="rId9"/>
    <p:sldId id="272" r:id="rId10"/>
    <p:sldId id="265" r:id="rId11"/>
    <p:sldId id="273" r:id="rId12"/>
    <p:sldId id="267" r:id="rId13"/>
    <p:sldId id="264" r:id="rId14"/>
    <p:sldId id="266" r:id="rId15"/>
    <p:sldId id="275" r:id="rId16"/>
    <p:sldId id="269" r:id="rId17"/>
    <p:sldId id="268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0FD34"/>
    <a:srgbClr val="BBFD4C"/>
    <a:srgbClr val="CBFD34"/>
    <a:srgbClr val="A1FD0C"/>
    <a:srgbClr val="D0FD55"/>
    <a:srgbClr val="ACF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/>
              <a:t>Clic para editar título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_tradnl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380D1E2-EBA7-3D44-8E07-EB11FDB99410}" type="datetimeFigureOut">
              <a:rPr lang="es-ES" smtClean="0"/>
              <a:t>21/7/20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4F92D30-DCF8-964E-BE63-C8BE7142D8F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500" y="784219"/>
            <a:ext cx="8001000" cy="2424766"/>
          </a:xfrm>
        </p:spPr>
        <p:txBody>
          <a:bodyPr/>
          <a:lstStyle/>
          <a:p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ANYS</a:t>
            </a:r>
            <a:b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CONVENCIÓ SOBRE ELS DRETS DE LES PERSONES AMB DISCAPACITAT</a:t>
            </a:r>
            <a:endParaRPr lang="es-E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7443" y="3830176"/>
            <a:ext cx="8001000" cy="1219200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Assamblea</a:t>
            </a:r>
            <a:r>
              <a:rPr lang="es-ES" dirty="0"/>
              <a:t> General </a:t>
            </a:r>
            <a:r>
              <a:rPr lang="es-ES" dirty="0" err="1"/>
              <a:t>Nacions</a:t>
            </a:r>
            <a:r>
              <a:rPr lang="es-ES" dirty="0"/>
              <a:t> </a:t>
            </a:r>
            <a:r>
              <a:rPr lang="es-ES" dirty="0" err="1"/>
              <a:t>Unides</a:t>
            </a:r>
            <a:endParaRPr lang="es-ES" dirty="0"/>
          </a:p>
          <a:p>
            <a:endParaRPr lang="es-ES" dirty="0"/>
          </a:p>
          <a:p>
            <a:r>
              <a:rPr lang="es-ES" dirty="0"/>
              <a:t>ONU Nova York</a:t>
            </a:r>
          </a:p>
          <a:p>
            <a:r>
              <a:rPr lang="es-ES" dirty="0"/>
              <a:t>13 de desembre de 2006</a:t>
            </a:r>
          </a:p>
        </p:txBody>
      </p:sp>
      <p:pic>
        <p:nvPicPr>
          <p:cNvPr id="5" name="Imagen 4" descr="Anagrama Xarxa Solidaria">
            <a:extLst>
              <a:ext uri="{FF2B5EF4-FFF2-40B4-BE49-F238E27FC236}">
                <a16:creationId xmlns:a16="http://schemas.microsoft.com/office/drawing/2014/main" id="{FCCEA6A6-ABF2-2142-A4FE-F9C59739A3F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443" y="5589142"/>
            <a:ext cx="1495748" cy="68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5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3525" y="679039"/>
            <a:ext cx="7493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800000"/>
                </a:solidFill>
                <a:sym typeface="Wingdings"/>
              </a:rPr>
              <a:t>CRONOLOGIA:</a:t>
            </a:r>
          </a:p>
          <a:p>
            <a:endParaRPr lang="is-IS" b="1" i="1" dirty="0">
              <a:solidFill>
                <a:srgbClr val="800000"/>
              </a:solidFill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is-IS" dirty="0">
                <a:solidFill>
                  <a:srgbClr val="0000FF"/>
                </a:solidFill>
                <a:sym typeface="Wingdings"/>
              </a:rPr>
              <a:t>Any 2000: </a:t>
            </a:r>
            <a:r>
              <a:rPr lang="is-IS" dirty="0">
                <a:sym typeface="Wingdings"/>
              </a:rPr>
              <a:t>dirigents  de les </a:t>
            </a:r>
            <a:r>
              <a:rPr lang="is-IS" b="1" dirty="0">
                <a:sym typeface="Wingdings"/>
              </a:rPr>
              <a:t>principals ONGs internacionals en el camp de la discapacitat </a:t>
            </a:r>
            <a:r>
              <a:rPr lang="is-IS" dirty="0">
                <a:sym typeface="Wingdings"/>
              </a:rPr>
              <a:t>(Rehabilitació internacional, Organització Mundial de Persones amb Discapacitat, Unió Mundial de Cegs i la Federació Mundial de Sords) es van reunir a Pequín i </a:t>
            </a:r>
            <a:r>
              <a:rPr lang="is-IS" b="1" dirty="0">
                <a:sym typeface="Wingdings"/>
              </a:rPr>
              <a:t>van firmar la “</a:t>
            </a:r>
            <a:r>
              <a:rPr lang="is-IS" b="1" i="1" dirty="0">
                <a:sym typeface="Wingdings"/>
              </a:rPr>
              <a:t>Declaració de Beijing sobre els Drets de les Persones amb Discapacitat</a:t>
            </a:r>
            <a:r>
              <a:rPr lang="is-IS" b="1" dirty="0">
                <a:sym typeface="Wingdings"/>
              </a:rPr>
              <a:t>” </a:t>
            </a:r>
            <a:r>
              <a:rPr lang="is-IS" dirty="0">
                <a:sym typeface="Wingdings"/>
              </a:rPr>
              <a:t>on</a:t>
            </a:r>
            <a:r>
              <a:rPr lang="is-IS" b="1" dirty="0">
                <a:sym typeface="Wingdings"/>
              </a:rPr>
              <a:t> demanaven als governs el suport per crear una convenció internacional.</a:t>
            </a:r>
          </a:p>
          <a:p>
            <a:endParaRPr lang="is-IS" dirty="0">
              <a:solidFill>
                <a:srgbClr val="0000FF"/>
              </a:solidFill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is-IS" dirty="0">
                <a:solidFill>
                  <a:srgbClr val="0000FF"/>
                </a:solidFill>
                <a:sym typeface="Wingdings"/>
              </a:rPr>
              <a:t>Any 2001: </a:t>
            </a:r>
            <a:r>
              <a:rPr lang="is-IS" b="1" dirty="0">
                <a:sym typeface="Wingdings"/>
              </a:rPr>
              <a:t>l’Assemblea General de la ONU </a:t>
            </a:r>
            <a:r>
              <a:rPr lang="is-IS" dirty="0">
                <a:sym typeface="Wingdings"/>
              </a:rPr>
              <a:t>va donar </a:t>
            </a:r>
            <a:r>
              <a:rPr lang="is-IS" b="1" dirty="0">
                <a:sym typeface="Wingdings"/>
              </a:rPr>
              <a:t>suport </a:t>
            </a:r>
            <a:r>
              <a:rPr lang="is-IS" dirty="0">
                <a:sym typeface="Wingdings"/>
              </a:rPr>
              <a:t>a les </a:t>
            </a:r>
            <a:r>
              <a:rPr lang="is-IS" b="1" dirty="0">
                <a:sym typeface="Wingdings"/>
              </a:rPr>
              <a:t>propostes del govern de Mèxic </a:t>
            </a:r>
            <a:r>
              <a:rPr lang="is-IS" dirty="0">
                <a:sym typeface="Wingdings"/>
              </a:rPr>
              <a:t>sobre una possible convenció </a:t>
            </a:r>
          </a:p>
          <a:p>
            <a:endParaRPr lang="is-I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65803" y="301792"/>
            <a:ext cx="765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800000"/>
                </a:solidFill>
                <a:sym typeface="Wingdings"/>
              </a:rPr>
              <a:t>COM ES VA PORTAR A TERME TOT EL PROCÉS?</a:t>
            </a:r>
          </a:p>
          <a:p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62" y="4464067"/>
            <a:ext cx="2424837" cy="2036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92116" y="4552090"/>
            <a:ext cx="45641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endParaRPr lang="is-IS" dirty="0">
              <a:sym typeface="Wingdings"/>
            </a:endParaRPr>
          </a:p>
          <a:p>
            <a:r>
              <a:rPr lang="es-ES" dirty="0">
                <a:sym typeface="Wingdings"/>
              </a:rPr>
              <a:t> </a:t>
            </a:r>
            <a:r>
              <a:rPr lang="is-IS" dirty="0">
                <a:sym typeface="Wingdings"/>
              </a:rPr>
              <a:t>Inici del procés de negociació: </a:t>
            </a:r>
            <a:r>
              <a:rPr lang="is-IS" b="1" dirty="0">
                <a:sym typeface="Wingdings"/>
              </a:rPr>
              <a:t>l’Assemblea General de les Nacions Unides va establir un Comitè Especial per tal de negociar la convenció. 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666381" y="4803585"/>
            <a:ext cx="4740168" cy="1345507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Anagrama Xarxa Solidaria">
            <a:extLst>
              <a:ext uri="{FF2B5EF4-FFF2-40B4-BE49-F238E27FC236}">
                <a16:creationId xmlns:a16="http://schemas.microsoft.com/office/drawing/2014/main" id="{7BB791B7-225D-3241-83BE-2AA16330C25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50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3526" y="892812"/>
            <a:ext cx="352054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800000"/>
                </a:solidFill>
                <a:sym typeface="Wingdings"/>
              </a:rPr>
              <a:t>CRONOLOGIA:</a:t>
            </a:r>
          </a:p>
          <a:p>
            <a:endParaRPr lang="is-IS" i="1" dirty="0">
              <a:solidFill>
                <a:srgbClr val="000090"/>
              </a:solidFill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is-IS" dirty="0">
                <a:solidFill>
                  <a:srgbClr val="0000FF"/>
                </a:solidFill>
                <a:sym typeface="Wingdings"/>
              </a:rPr>
              <a:t>Agost 2002: </a:t>
            </a:r>
            <a:r>
              <a:rPr lang="is-IS" b="1" dirty="0">
                <a:sym typeface="Wingdings"/>
              </a:rPr>
              <a:t>primera reunió </a:t>
            </a:r>
            <a:r>
              <a:rPr lang="is-IS" dirty="0">
                <a:sym typeface="Wingdings"/>
              </a:rPr>
              <a:t>del Comitè Especial</a:t>
            </a:r>
          </a:p>
          <a:p>
            <a:pPr marL="285750" indent="-285750">
              <a:buFont typeface="Wingdings" charset="2"/>
              <a:buChar char="u"/>
            </a:pPr>
            <a:endParaRPr lang="is-IS" dirty="0">
              <a:solidFill>
                <a:srgbClr val="0000FF"/>
              </a:solidFill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is-IS" dirty="0">
                <a:solidFill>
                  <a:srgbClr val="0000FF"/>
                </a:solidFill>
                <a:sym typeface="Wingdings"/>
              </a:rPr>
              <a:t>Maig 2004: </a:t>
            </a:r>
            <a:r>
              <a:rPr lang="is-IS" dirty="0">
                <a:sym typeface="Wingdings"/>
              </a:rPr>
              <a:t>es va començar a </a:t>
            </a:r>
            <a:r>
              <a:rPr lang="is-IS" b="1" dirty="0">
                <a:sym typeface="Wingdings"/>
              </a:rPr>
              <a:t>redactar el text</a:t>
            </a:r>
          </a:p>
          <a:p>
            <a:pPr marL="285750" indent="-285750">
              <a:buFont typeface="Wingdings" charset="2"/>
              <a:buChar char="u"/>
            </a:pPr>
            <a:endParaRPr lang="is-IS" dirty="0"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is-IS" dirty="0">
                <a:solidFill>
                  <a:srgbClr val="0000FF"/>
                </a:solidFill>
                <a:sym typeface="Wingdings"/>
              </a:rPr>
              <a:t>Agost 2006: </a:t>
            </a:r>
            <a:r>
              <a:rPr lang="is-IS" dirty="0">
                <a:sym typeface="Wingdings"/>
              </a:rPr>
              <a:t>el Comitè va arribar a un </a:t>
            </a:r>
            <a:r>
              <a:rPr lang="is-IS" b="1" dirty="0">
                <a:sym typeface="Wingdings"/>
              </a:rPr>
              <a:t>acord sobre el text</a:t>
            </a:r>
          </a:p>
          <a:p>
            <a:pPr marL="285750" indent="-285750">
              <a:buFont typeface="Wingdings" charset="2"/>
              <a:buChar char="u"/>
            </a:pPr>
            <a:endParaRPr lang="is-IS" b="1" dirty="0"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is-IS" dirty="0">
                <a:solidFill>
                  <a:srgbClr val="0000FF"/>
                </a:solidFill>
                <a:sym typeface="Wingdings"/>
              </a:rPr>
              <a:t>Desembre 2006: </a:t>
            </a:r>
            <a:r>
              <a:rPr lang="is-IS" dirty="0">
                <a:sym typeface="Wingdings"/>
              </a:rPr>
              <a:t>l’Assemblea General va </a:t>
            </a:r>
            <a:r>
              <a:rPr lang="is-IS" b="1" dirty="0">
                <a:sym typeface="Wingdings"/>
              </a:rPr>
              <a:t>aprovar la convenció</a:t>
            </a:r>
          </a:p>
          <a:p>
            <a:pPr marL="285750" indent="-285750">
              <a:buFontTx/>
              <a:buChar char="•"/>
            </a:pPr>
            <a:endParaRPr lang="is-I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03526" y="246481"/>
            <a:ext cx="644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800000"/>
                </a:solidFill>
                <a:sym typeface="Wingdings"/>
              </a:rPr>
              <a:t>COM ES VA PORTAR A TERME TOT EL PROCÉS?</a:t>
            </a:r>
          </a:p>
          <a:p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95" y="3156283"/>
            <a:ext cx="2299792" cy="169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95" y="1458679"/>
            <a:ext cx="2299792" cy="1532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842424" y="5130529"/>
            <a:ext cx="682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ym typeface="Wingdings"/>
              </a:rPr>
              <a:t> Un </a:t>
            </a:r>
            <a:r>
              <a:rPr lang="es-ES" dirty="0" err="1">
                <a:sym typeface="Wingdings"/>
              </a:rPr>
              <a:t>cop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aprovada</a:t>
            </a:r>
            <a:r>
              <a:rPr lang="es-ES" dirty="0">
                <a:sym typeface="Wingdings"/>
              </a:rPr>
              <a:t> la Convenció, </a:t>
            </a:r>
            <a:r>
              <a:rPr lang="es-ES" dirty="0" err="1">
                <a:sym typeface="Wingdings"/>
              </a:rPr>
              <a:t>podrà</a:t>
            </a:r>
            <a:r>
              <a:rPr lang="es-ES" dirty="0">
                <a:sym typeface="Wingdings"/>
              </a:rPr>
              <a:t> entrar en vigor </a:t>
            </a:r>
            <a:r>
              <a:rPr lang="es-ES" dirty="0" err="1">
                <a:sym typeface="Wingdings"/>
              </a:rPr>
              <a:t>als</a:t>
            </a:r>
            <a:r>
              <a:rPr lang="es-ES" dirty="0">
                <a:sym typeface="Wingdings"/>
              </a:rPr>
              <a:t> 30 </a:t>
            </a:r>
            <a:r>
              <a:rPr lang="es-ES" dirty="0" err="1">
                <a:sym typeface="Wingdings"/>
              </a:rPr>
              <a:t>dies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d’haver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estat</a:t>
            </a:r>
            <a:r>
              <a:rPr lang="es-ES" dirty="0">
                <a:sym typeface="Wingdings"/>
              </a:rPr>
              <a:t> ratificada per 20 </a:t>
            </a:r>
            <a:r>
              <a:rPr lang="es-ES" dirty="0" err="1">
                <a:sym typeface="Wingdings"/>
              </a:rPr>
              <a:t>països</a:t>
            </a:r>
            <a:r>
              <a:rPr lang="es-ES" dirty="0">
                <a:sym typeface="Wingdings"/>
              </a:rPr>
              <a:t>.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741830" y="5029928"/>
            <a:ext cx="7129113" cy="9144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Anagrama Xarxa Solidaria">
            <a:extLst>
              <a:ext uri="{FF2B5EF4-FFF2-40B4-BE49-F238E27FC236}">
                <a16:creationId xmlns:a16="http://schemas.microsoft.com/office/drawing/2014/main" id="{D20705C4-A9FD-DA4B-9E87-43E876E9EA9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45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19032" y="779640"/>
            <a:ext cx="65884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800000"/>
                </a:solidFill>
                <a:sym typeface="Wingdings"/>
              </a:rPr>
              <a:t>CRONOLOGIA:</a:t>
            </a:r>
          </a:p>
          <a:p>
            <a:endParaRPr lang="es-ES" dirty="0">
              <a:solidFill>
                <a:srgbClr val="0000FF"/>
              </a:solidFill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es-ES" dirty="0">
                <a:solidFill>
                  <a:srgbClr val="0000FF"/>
                </a:solidFill>
                <a:sym typeface="Wingdings"/>
              </a:rPr>
              <a:t> 30 de </a:t>
            </a:r>
            <a:r>
              <a:rPr lang="es-ES" dirty="0" err="1">
                <a:solidFill>
                  <a:srgbClr val="0000FF"/>
                </a:solidFill>
                <a:sym typeface="Wingdings"/>
              </a:rPr>
              <a:t>Març</a:t>
            </a:r>
            <a:r>
              <a:rPr lang="es-ES" dirty="0">
                <a:solidFill>
                  <a:srgbClr val="0000FF"/>
                </a:solidFill>
                <a:sym typeface="Wingdings"/>
              </a:rPr>
              <a:t> 2007: </a:t>
            </a:r>
            <a:r>
              <a:rPr lang="es-ES" dirty="0" err="1">
                <a:sym typeface="Wingdings"/>
              </a:rPr>
              <a:t>inici</a:t>
            </a:r>
            <a:r>
              <a:rPr lang="es-ES" dirty="0">
                <a:sym typeface="Wingdings"/>
              </a:rPr>
              <a:t> del </a:t>
            </a:r>
            <a:r>
              <a:rPr lang="es-ES" b="1" dirty="0" err="1">
                <a:sym typeface="Wingdings"/>
              </a:rPr>
              <a:t>procés</a:t>
            </a:r>
            <a:r>
              <a:rPr lang="es-ES" b="1" dirty="0">
                <a:sym typeface="Wingdings"/>
              </a:rPr>
              <a:t> de firmes</a:t>
            </a:r>
          </a:p>
          <a:p>
            <a:pPr marL="285750" indent="-285750">
              <a:buFont typeface="Wingdings" charset="2"/>
              <a:buChar char="u"/>
            </a:pPr>
            <a:endParaRPr lang="es-ES" b="1" dirty="0">
              <a:solidFill>
                <a:srgbClr val="0000FF"/>
              </a:solidFill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es-ES" dirty="0">
                <a:solidFill>
                  <a:srgbClr val="0000FF"/>
                </a:solidFill>
                <a:sym typeface="Wingdings"/>
              </a:rPr>
              <a:t> 3 de </a:t>
            </a:r>
            <a:r>
              <a:rPr lang="es-ES" dirty="0" err="1">
                <a:solidFill>
                  <a:srgbClr val="0000FF"/>
                </a:solidFill>
                <a:sym typeface="Wingdings"/>
              </a:rPr>
              <a:t>Maig</a:t>
            </a:r>
            <a:r>
              <a:rPr lang="es-ES" dirty="0">
                <a:solidFill>
                  <a:srgbClr val="0000FF"/>
                </a:solidFill>
                <a:sym typeface="Wingdings"/>
              </a:rPr>
              <a:t>  2008: </a:t>
            </a:r>
            <a:r>
              <a:rPr lang="es-ES" dirty="0">
                <a:sym typeface="Wingdings"/>
              </a:rPr>
              <a:t>entra en </a:t>
            </a:r>
            <a:r>
              <a:rPr lang="es-ES" b="1" dirty="0">
                <a:sym typeface="Wingdings"/>
              </a:rPr>
              <a:t>vigor la Convenció</a:t>
            </a:r>
          </a:p>
          <a:p>
            <a:endParaRPr lang="es-ES" dirty="0">
              <a:sym typeface="Wingdings"/>
            </a:endParaRPr>
          </a:p>
          <a:p>
            <a:endParaRPr lang="is-I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2476960" y="2755548"/>
            <a:ext cx="6299271" cy="9144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0" y="939840"/>
            <a:ext cx="1669037" cy="1471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552402" y="2919480"/>
            <a:ext cx="617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ym typeface="Wingdings"/>
              </a:rPr>
              <a:t>España: va firmar la Convenció el 30 de </a:t>
            </a:r>
            <a:r>
              <a:rPr lang="es-ES" b="1" dirty="0" err="1">
                <a:sym typeface="Wingdings"/>
              </a:rPr>
              <a:t>Març</a:t>
            </a:r>
            <a:r>
              <a:rPr lang="es-ES" b="1" dirty="0">
                <a:sym typeface="Wingdings"/>
              </a:rPr>
              <a:t> del 2007 i la va ratificar el 3 de Desembre del 2007</a:t>
            </a:r>
          </a:p>
          <a:p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3" y="2710708"/>
            <a:ext cx="1584245" cy="10315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lecha derecha 6"/>
          <p:cNvSpPr/>
          <p:nvPr/>
        </p:nvSpPr>
        <p:spPr>
          <a:xfrm>
            <a:off x="590946" y="5130534"/>
            <a:ext cx="793381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892711" y="5520353"/>
            <a:ext cx="0" cy="339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52059" y="5859867"/>
            <a:ext cx="147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2000. </a:t>
            </a:r>
            <a:r>
              <a:rPr lang="es-ES" sz="1400" dirty="0" err="1"/>
              <a:t>Declaració</a:t>
            </a:r>
            <a:r>
              <a:rPr lang="es-ES" sz="1400" dirty="0"/>
              <a:t> Beijing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64630" y="5872442"/>
            <a:ext cx="1458513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78136" y="4409288"/>
            <a:ext cx="2311985" cy="307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/>
          <p:cNvCxnSpPr/>
          <p:nvPr/>
        </p:nvCxnSpPr>
        <p:spPr>
          <a:xfrm>
            <a:off x="1522900" y="4717066"/>
            <a:ext cx="0" cy="528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40417" y="4409289"/>
            <a:ext cx="344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2001.Inici </a:t>
            </a:r>
            <a:r>
              <a:rPr lang="es-ES" sz="1400" dirty="0" err="1"/>
              <a:t>procés</a:t>
            </a:r>
            <a:r>
              <a:rPr lang="es-ES" sz="1400" dirty="0"/>
              <a:t> </a:t>
            </a:r>
            <a:r>
              <a:rPr lang="es-ES" sz="1400" dirty="0" err="1"/>
              <a:t>negociació</a:t>
            </a:r>
            <a:endParaRPr lang="es-ES" sz="1400" dirty="0"/>
          </a:p>
        </p:txBody>
      </p:sp>
      <p:sp>
        <p:nvSpPr>
          <p:cNvPr id="19" name="Rectángulo 18"/>
          <p:cNvSpPr/>
          <p:nvPr/>
        </p:nvSpPr>
        <p:spPr>
          <a:xfrm>
            <a:off x="1986597" y="5872442"/>
            <a:ext cx="1445940" cy="6883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/>
          <p:cNvCxnSpPr/>
          <p:nvPr/>
        </p:nvCxnSpPr>
        <p:spPr>
          <a:xfrm>
            <a:off x="2530285" y="5520353"/>
            <a:ext cx="0" cy="352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124903" y="5822142"/>
            <a:ext cx="1307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2002. 1ra reunió </a:t>
            </a:r>
            <a:r>
              <a:rPr lang="es-ES" sz="1400" dirty="0" err="1"/>
              <a:t>Comitè</a:t>
            </a:r>
            <a:r>
              <a:rPr lang="es-ES" sz="1400" dirty="0"/>
              <a:t> Especial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880834" y="4380006"/>
            <a:ext cx="145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2004. </a:t>
            </a:r>
            <a:r>
              <a:rPr lang="es-ES" sz="1400" dirty="0" err="1"/>
              <a:t>Inici</a:t>
            </a:r>
            <a:r>
              <a:rPr lang="es-ES" sz="1400" dirty="0"/>
              <a:t> </a:t>
            </a:r>
            <a:r>
              <a:rPr lang="es-ES" sz="1400" dirty="0" err="1"/>
              <a:t>redacció</a:t>
            </a:r>
            <a:r>
              <a:rPr lang="es-ES" sz="1400" dirty="0"/>
              <a:t> </a:t>
            </a:r>
            <a:r>
              <a:rPr lang="es-ES" sz="1400" dirty="0" err="1"/>
              <a:t>text</a:t>
            </a:r>
            <a:endParaRPr lang="es-ES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685525" y="5834574"/>
            <a:ext cx="1144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Ago</a:t>
            </a:r>
            <a:r>
              <a:rPr lang="es-ES" sz="1400" dirty="0"/>
              <a:t> 2006. </a:t>
            </a:r>
            <a:r>
              <a:rPr lang="es-ES" sz="1400" dirty="0" err="1"/>
              <a:t>Acord</a:t>
            </a:r>
            <a:r>
              <a:rPr lang="es-ES" sz="1400" dirty="0"/>
              <a:t> del </a:t>
            </a:r>
            <a:r>
              <a:rPr lang="es-ES" sz="1400" dirty="0" err="1"/>
              <a:t>text</a:t>
            </a:r>
            <a:endParaRPr lang="es-ES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504502" y="4284859"/>
            <a:ext cx="1367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Des 2006. </a:t>
            </a:r>
            <a:r>
              <a:rPr lang="es-ES" sz="1400" dirty="0" err="1"/>
              <a:t>Aprovació</a:t>
            </a:r>
            <a:r>
              <a:rPr lang="es-ES" sz="1400" dirty="0"/>
              <a:t> de la Convenció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243106" y="5669431"/>
            <a:ext cx="14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Març</a:t>
            </a:r>
            <a:r>
              <a:rPr lang="es-ES" sz="1400" dirty="0"/>
              <a:t> 2007. </a:t>
            </a:r>
            <a:r>
              <a:rPr lang="es-ES" sz="1400" dirty="0" err="1"/>
              <a:t>Inici</a:t>
            </a:r>
            <a:r>
              <a:rPr lang="es-ES" sz="1400" dirty="0"/>
              <a:t> </a:t>
            </a:r>
            <a:r>
              <a:rPr lang="es-ES" sz="1400" dirty="0" err="1"/>
              <a:t>procés</a:t>
            </a:r>
            <a:r>
              <a:rPr lang="es-ES" sz="1400" dirty="0"/>
              <a:t> firmes. España firma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102861" y="4473484"/>
            <a:ext cx="140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Des 2007. España ratifica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217131" y="5757456"/>
            <a:ext cx="1571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Maig</a:t>
            </a:r>
            <a:r>
              <a:rPr lang="es-ES" sz="1400" dirty="0"/>
              <a:t> 2008. Entra el vigor la Convenció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3322411" y="4935163"/>
            <a:ext cx="0" cy="335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2728426" y="4410609"/>
            <a:ext cx="1383075" cy="5245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Conector recto 35"/>
          <p:cNvCxnSpPr/>
          <p:nvPr/>
        </p:nvCxnSpPr>
        <p:spPr>
          <a:xfrm>
            <a:off x="4103482" y="5486592"/>
            <a:ext cx="0" cy="335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3685524" y="5828941"/>
            <a:ext cx="1054645" cy="738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4337827" y="4310009"/>
            <a:ext cx="1533946" cy="738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ector recto 38"/>
          <p:cNvCxnSpPr/>
          <p:nvPr/>
        </p:nvCxnSpPr>
        <p:spPr>
          <a:xfrm>
            <a:off x="4993254" y="5023523"/>
            <a:ext cx="0" cy="221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 46"/>
          <p:cNvSpPr/>
          <p:nvPr/>
        </p:nvSpPr>
        <p:spPr>
          <a:xfrm>
            <a:off x="5145654" y="5707298"/>
            <a:ext cx="1405084" cy="9038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6085536" y="4473484"/>
            <a:ext cx="1420797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7232829" y="5769855"/>
            <a:ext cx="1493110" cy="7262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Conector recto 49"/>
          <p:cNvCxnSpPr/>
          <p:nvPr/>
        </p:nvCxnSpPr>
        <p:spPr>
          <a:xfrm>
            <a:off x="6684356" y="4996704"/>
            <a:ext cx="0" cy="274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7867774" y="5499380"/>
            <a:ext cx="0" cy="274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5774324" y="5498187"/>
            <a:ext cx="0" cy="196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n 39" descr="Anagrama Xarxa Solidaria">
            <a:extLst>
              <a:ext uri="{FF2B5EF4-FFF2-40B4-BE49-F238E27FC236}">
                <a16:creationId xmlns:a16="http://schemas.microsoft.com/office/drawing/2014/main" id="{1F1F0D90-755B-3549-8D93-B4FFB8BB125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45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6096" y="247273"/>
            <a:ext cx="6425004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800000"/>
                </a:solidFill>
                <a:sym typeface="Wingdings"/>
              </a:rPr>
              <a:t>EN QUÈ ES DIFERENCIA UN PAÍS QUE NOMÉS FIRMA EL CONVENI I UN QUE EL FIRMA I EL RATIFICA? </a:t>
            </a:r>
          </a:p>
          <a:p>
            <a:endParaRPr lang="es-ES" dirty="0"/>
          </a:p>
          <a:p>
            <a:pPr marL="285750" indent="-285750">
              <a:buFont typeface="Wingdings" charset="2"/>
              <a:buChar char="ü"/>
            </a:pPr>
            <a:r>
              <a:rPr lang="es-ES" dirty="0" err="1"/>
              <a:t>Quan</a:t>
            </a:r>
            <a:r>
              <a:rPr lang="es-ES" dirty="0"/>
              <a:t> un </a:t>
            </a:r>
            <a:r>
              <a:rPr lang="es-ES" b="1" dirty="0" err="1">
                <a:solidFill>
                  <a:srgbClr val="000000"/>
                </a:solidFill>
              </a:rPr>
              <a:t>Estat</a:t>
            </a:r>
            <a:r>
              <a:rPr lang="es-ES" b="1" dirty="0"/>
              <a:t> </a:t>
            </a:r>
            <a:r>
              <a:rPr lang="es-ES" b="1" dirty="0">
                <a:solidFill>
                  <a:srgbClr val="0000FF"/>
                </a:solidFill>
              </a:rPr>
              <a:t>FIRMA</a:t>
            </a:r>
            <a:r>
              <a:rPr lang="es-ES" b="1" dirty="0"/>
              <a:t> el </a:t>
            </a:r>
            <a:r>
              <a:rPr lang="es-ES" b="1" dirty="0" err="1"/>
              <a:t>conveni</a:t>
            </a:r>
            <a:r>
              <a:rPr lang="es-ES" b="1" dirty="0"/>
              <a:t> </a:t>
            </a:r>
            <a:r>
              <a:rPr lang="es-ES" dirty="0" err="1"/>
              <a:t>manifesta</a:t>
            </a:r>
            <a:r>
              <a:rPr lang="es-ES" dirty="0"/>
              <a:t>:</a:t>
            </a:r>
          </a:p>
          <a:p>
            <a:pPr marL="285750" indent="-285750">
              <a:buFont typeface="Wingdings" charset="0"/>
              <a:buChar char="à"/>
            </a:pPr>
            <a:r>
              <a:rPr lang="es-ES" dirty="0"/>
              <a:t>el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b="1" dirty="0" err="1"/>
              <a:t>interès</a:t>
            </a:r>
            <a:r>
              <a:rPr lang="es-ES" b="1" dirty="0"/>
              <a:t> en el </a:t>
            </a:r>
            <a:r>
              <a:rPr lang="es-ES" b="1" dirty="0" err="1"/>
              <a:t>tractat</a:t>
            </a:r>
            <a:r>
              <a:rPr lang="es-ES" dirty="0"/>
              <a:t> </a:t>
            </a:r>
          </a:p>
          <a:p>
            <a:pPr marL="285750" indent="-285750">
              <a:buFont typeface="Wingdings" charset="0"/>
              <a:buChar char="à"/>
            </a:pPr>
            <a:endParaRPr lang="es-ES" dirty="0"/>
          </a:p>
          <a:p>
            <a:pPr marL="285750" indent="-285750">
              <a:buFont typeface="Wingdings" charset="0"/>
              <a:buChar char="à"/>
            </a:pPr>
            <a:r>
              <a:rPr lang="es-ES" dirty="0"/>
              <a:t>el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b="1" dirty="0" err="1"/>
              <a:t>propòsit</a:t>
            </a:r>
            <a:r>
              <a:rPr lang="es-ES" b="1" dirty="0"/>
              <a:t> de </a:t>
            </a:r>
            <a:r>
              <a:rPr lang="es-ES" b="1" dirty="0" err="1"/>
              <a:t>passar</a:t>
            </a:r>
            <a:r>
              <a:rPr lang="es-ES" b="1" dirty="0"/>
              <a:t> a formar </a:t>
            </a:r>
            <a:r>
              <a:rPr lang="es-ES" b="1" dirty="0" err="1"/>
              <a:t>part</a:t>
            </a:r>
            <a:r>
              <a:rPr lang="es-ES" b="1" dirty="0"/>
              <a:t> </a:t>
            </a:r>
            <a:r>
              <a:rPr lang="es-ES" dirty="0" err="1"/>
              <a:t>d’ell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s-ES" i="1" dirty="0"/>
          </a:p>
          <a:p>
            <a:endParaRPr lang="es-ES" dirty="0"/>
          </a:p>
          <a:p>
            <a:pPr marL="285750" indent="-285750">
              <a:buFont typeface="Wingdings" charset="2"/>
              <a:buChar char="ü"/>
            </a:pPr>
            <a:endParaRPr lang="es-ES" dirty="0"/>
          </a:p>
          <a:p>
            <a:pPr marL="285750" indent="-285750">
              <a:buFont typeface="Wingdings" charset="2"/>
              <a:buChar char="ü"/>
            </a:pPr>
            <a:r>
              <a:rPr lang="es-ES" dirty="0" err="1"/>
              <a:t>Quan</a:t>
            </a:r>
            <a:r>
              <a:rPr lang="es-ES" dirty="0"/>
              <a:t> un </a:t>
            </a:r>
            <a:r>
              <a:rPr lang="es-ES" b="1" dirty="0" err="1"/>
              <a:t>Estat</a:t>
            </a:r>
            <a:r>
              <a:rPr lang="es-ES" dirty="0"/>
              <a:t> a </a:t>
            </a:r>
            <a:r>
              <a:rPr lang="es-ES" dirty="0" err="1"/>
              <a:t>més</a:t>
            </a:r>
            <a:r>
              <a:rPr lang="es-ES" dirty="0"/>
              <a:t> a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b="1" dirty="0">
                <a:solidFill>
                  <a:srgbClr val="0000FF"/>
                </a:solidFill>
              </a:rPr>
              <a:t>RATIFICA </a:t>
            </a:r>
            <a:r>
              <a:rPr lang="es-ES" b="1" dirty="0"/>
              <a:t>el </a:t>
            </a:r>
            <a:r>
              <a:rPr lang="es-ES" b="1" dirty="0" err="1"/>
              <a:t>Conveni</a:t>
            </a:r>
            <a:r>
              <a:rPr lang="es-ES" dirty="0"/>
              <a:t>:</a:t>
            </a:r>
          </a:p>
          <a:p>
            <a:pPr marL="285750" indent="-285750">
              <a:buFont typeface="Wingdings" charset="0"/>
              <a:buChar char="à"/>
            </a:pPr>
            <a:r>
              <a:rPr lang="es-ES" dirty="0">
                <a:sym typeface="Wingdings"/>
              </a:rPr>
              <a:t> </a:t>
            </a:r>
            <a:r>
              <a:rPr lang="es-ES" b="1" dirty="0">
                <a:sym typeface="Wingdings"/>
              </a:rPr>
              <a:t>les normes </a:t>
            </a:r>
            <a:r>
              <a:rPr lang="es-ES" b="1" dirty="0" err="1">
                <a:sym typeface="Wingdings"/>
              </a:rPr>
              <a:t>d’aquest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tractat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adquireixen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eficàcia</a:t>
            </a:r>
            <a:r>
              <a:rPr lang="es-ES" b="1" dirty="0">
                <a:sym typeface="Wingdings"/>
              </a:rPr>
              <a:t> jurídica </a:t>
            </a:r>
            <a:r>
              <a:rPr lang="es-ES" b="1" dirty="0" err="1">
                <a:sym typeface="Wingdings"/>
              </a:rPr>
              <a:t>davant</a:t>
            </a:r>
            <a:r>
              <a:rPr lang="es-ES" b="1" dirty="0">
                <a:sym typeface="Wingdings"/>
              </a:rPr>
              <a:t> de </a:t>
            </a:r>
            <a:r>
              <a:rPr lang="es-ES" b="1" dirty="0" err="1">
                <a:sym typeface="Wingdings"/>
              </a:rPr>
              <a:t>l’Estat</a:t>
            </a:r>
            <a:r>
              <a:rPr lang="es-ES" b="1" dirty="0">
                <a:sym typeface="Wingdings"/>
              </a:rPr>
              <a:t> </a:t>
            </a:r>
          </a:p>
          <a:p>
            <a:pPr marL="285750" indent="-285750">
              <a:buFont typeface="Wingdings" charset="0"/>
              <a:buChar char="à"/>
            </a:pPr>
            <a:endParaRPr lang="es-ES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s-ES" dirty="0" err="1">
                <a:sym typeface="Wingdings"/>
              </a:rPr>
              <a:t>Està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obligat</a:t>
            </a:r>
            <a:r>
              <a:rPr lang="es-ES" dirty="0">
                <a:sym typeface="Wingdings"/>
              </a:rPr>
              <a:t> a </a:t>
            </a:r>
            <a:r>
              <a:rPr lang="es-ES" b="1" dirty="0">
                <a:sym typeface="Wingdings"/>
              </a:rPr>
              <a:t>informar a la </a:t>
            </a:r>
            <a:r>
              <a:rPr lang="es-ES" b="1" dirty="0" err="1">
                <a:sym typeface="Wingdings"/>
              </a:rPr>
              <a:t>comunitat</a:t>
            </a:r>
            <a:r>
              <a:rPr lang="es-ES" b="1" dirty="0">
                <a:sym typeface="Wingdings"/>
              </a:rPr>
              <a:t> internacional</a:t>
            </a:r>
            <a:r>
              <a:rPr lang="es-ES" dirty="0">
                <a:sym typeface="Wingdings"/>
              </a:rPr>
              <a:t> sobre les </a:t>
            </a:r>
            <a:r>
              <a:rPr lang="es-ES" b="1" dirty="0">
                <a:sym typeface="Wingdings"/>
              </a:rPr>
              <a:t>mesures </a:t>
            </a:r>
            <a:r>
              <a:rPr lang="es-ES" b="1" dirty="0" err="1">
                <a:sym typeface="Wingdings"/>
              </a:rPr>
              <a:t>adoptades</a:t>
            </a:r>
            <a:r>
              <a:rPr lang="es-ES" b="1" dirty="0">
                <a:sym typeface="Wingdings"/>
              </a:rPr>
              <a:t> </a:t>
            </a:r>
            <a:r>
              <a:rPr lang="es-ES" dirty="0">
                <a:sym typeface="Wingdings"/>
              </a:rPr>
              <a:t>per adaptar la </a:t>
            </a:r>
            <a:r>
              <a:rPr lang="es-ES" dirty="0" err="1">
                <a:sym typeface="Wingdings"/>
              </a:rPr>
              <a:t>seva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legislació</a:t>
            </a:r>
            <a:r>
              <a:rPr lang="es-ES" dirty="0">
                <a:sym typeface="Wingdings"/>
              </a:rPr>
              <a:t>, la </a:t>
            </a:r>
            <a:r>
              <a:rPr lang="es-ES" dirty="0" err="1">
                <a:sym typeface="Wingdings"/>
              </a:rPr>
              <a:t>seva</a:t>
            </a:r>
            <a:r>
              <a:rPr lang="es-ES" dirty="0">
                <a:sym typeface="Wingdings"/>
              </a:rPr>
              <a:t> </a:t>
            </a:r>
            <a:r>
              <a:rPr lang="es-ES" b="1" dirty="0">
                <a:sym typeface="Wingdings"/>
              </a:rPr>
              <a:t>normativa</a:t>
            </a:r>
            <a:r>
              <a:rPr lang="es-ES" dirty="0">
                <a:sym typeface="Wingdings"/>
              </a:rPr>
              <a:t> </a:t>
            </a:r>
            <a:r>
              <a:rPr lang="es-ES" b="1" dirty="0">
                <a:sym typeface="Wingdings"/>
              </a:rPr>
              <a:t>i</a:t>
            </a:r>
            <a:r>
              <a:rPr lang="es-ES" dirty="0">
                <a:sym typeface="Wingdings"/>
              </a:rPr>
              <a:t> la </a:t>
            </a:r>
            <a:r>
              <a:rPr lang="es-ES" dirty="0" err="1">
                <a:sym typeface="Wingdings"/>
              </a:rPr>
              <a:t>seva</a:t>
            </a:r>
            <a:r>
              <a:rPr lang="es-ES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pràctica</a:t>
            </a:r>
            <a:r>
              <a:rPr lang="es-ES" dirty="0">
                <a:sym typeface="Wingdings"/>
              </a:rPr>
              <a:t> a les normes </a:t>
            </a:r>
            <a:r>
              <a:rPr lang="es-ES" dirty="0" err="1">
                <a:sym typeface="Wingdings"/>
              </a:rPr>
              <a:t>internacionals</a:t>
            </a:r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r>
              <a:rPr lang="es-ES" i="1" dirty="0"/>
              <a:t>       EN AQUEST CAS </a:t>
            </a:r>
            <a:r>
              <a:rPr lang="es-ES" b="1" i="1" dirty="0"/>
              <a:t>SÍ</a:t>
            </a:r>
            <a:r>
              <a:rPr lang="es-ES" i="1" dirty="0"/>
              <a:t> </a:t>
            </a:r>
            <a:r>
              <a:rPr lang="es-ES" dirty="0"/>
              <a:t>que </a:t>
            </a:r>
            <a:r>
              <a:rPr lang="es-ES" dirty="0" err="1"/>
              <a:t>estan</a:t>
            </a:r>
            <a:r>
              <a:rPr lang="es-ES" dirty="0"/>
              <a:t> </a:t>
            </a:r>
            <a:r>
              <a:rPr lang="es-ES" b="1" dirty="0" err="1"/>
              <a:t>obligats</a:t>
            </a:r>
            <a:r>
              <a:rPr lang="es-ES" b="1" dirty="0"/>
              <a:t> a seguir-lo </a:t>
            </a:r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pPr marL="285750" indent="-285750" algn="ctr">
              <a:buFont typeface="Wingdings" charset="0"/>
              <a:buChar char="à"/>
            </a:pPr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8396" y="2347285"/>
            <a:ext cx="6026898" cy="5910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61"/>
          <a:stretch/>
        </p:blipFill>
        <p:spPr bwMode="auto">
          <a:xfrm>
            <a:off x="7003388" y="3810178"/>
            <a:ext cx="1571673" cy="1320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17264" y="5456297"/>
            <a:ext cx="5305972" cy="4763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7819"/>
          <a:stretch/>
        </p:blipFill>
        <p:spPr bwMode="auto">
          <a:xfrm>
            <a:off x="7003388" y="1257482"/>
            <a:ext cx="1584243" cy="1232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78377" y="2403232"/>
            <a:ext cx="623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 PERÒ </a:t>
            </a:r>
            <a:r>
              <a:rPr lang="es-ES" b="1" i="1" dirty="0"/>
              <a:t>NO</a:t>
            </a:r>
            <a:r>
              <a:rPr lang="es-ES" b="1" dirty="0"/>
              <a:t> </a:t>
            </a:r>
            <a:r>
              <a:rPr lang="es-ES" dirty="0" err="1"/>
              <a:t>estan</a:t>
            </a:r>
            <a:r>
              <a:rPr lang="es-ES" dirty="0"/>
              <a:t> </a:t>
            </a:r>
            <a:r>
              <a:rPr lang="es-ES" b="1" dirty="0" err="1"/>
              <a:t>obligats</a:t>
            </a:r>
            <a:r>
              <a:rPr lang="es-ES" b="1" dirty="0"/>
              <a:t> a seguir-lo </a:t>
            </a:r>
            <a:r>
              <a:rPr lang="es-ES" dirty="0" err="1"/>
              <a:t>amb</a:t>
            </a:r>
            <a:r>
              <a:rPr lang="es-ES" dirty="0"/>
              <a:t> el sol </a:t>
            </a:r>
            <a:r>
              <a:rPr lang="es-ES" dirty="0" err="1"/>
              <a:t>fet</a:t>
            </a:r>
            <a:r>
              <a:rPr lang="es-ES" dirty="0"/>
              <a:t> de firmar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96108" y="5790046"/>
            <a:ext cx="79177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ym typeface="Wingdings"/>
            </a:endParaRPr>
          </a:p>
          <a:p>
            <a:pPr marL="285750" indent="-285750">
              <a:buFont typeface="Wingdings" charset="2"/>
              <a:buChar char="²"/>
            </a:pPr>
            <a:r>
              <a:rPr lang="es-ES" sz="1600" b="1" dirty="0" err="1">
                <a:solidFill>
                  <a:srgbClr val="0000FF"/>
                </a:solidFill>
                <a:sym typeface="Wingdings"/>
              </a:rPr>
              <a:t>L’Adhesió</a:t>
            </a:r>
            <a:r>
              <a:rPr lang="es-ES" sz="1600" dirty="0">
                <a:sym typeface="Wingdings"/>
              </a:rPr>
              <a:t> al </a:t>
            </a:r>
            <a:r>
              <a:rPr lang="es-ES" sz="1600" dirty="0" err="1">
                <a:sym typeface="Wingdings"/>
              </a:rPr>
              <a:t>tractat</a:t>
            </a:r>
            <a:r>
              <a:rPr lang="es-ES" sz="1600" dirty="0">
                <a:sym typeface="Wingdings"/>
              </a:rPr>
              <a:t> té el </a:t>
            </a:r>
            <a:r>
              <a:rPr lang="es-ES" sz="1600" b="1" dirty="0" err="1">
                <a:sym typeface="Wingdings"/>
              </a:rPr>
              <a:t>mateix</a:t>
            </a:r>
            <a:r>
              <a:rPr lang="es-ES" sz="1600" b="1" dirty="0">
                <a:sym typeface="Wingdings"/>
              </a:rPr>
              <a:t> </a:t>
            </a:r>
            <a:r>
              <a:rPr lang="es-ES" sz="1600" b="1" dirty="0" err="1">
                <a:sym typeface="Wingdings"/>
              </a:rPr>
              <a:t>efecte</a:t>
            </a:r>
            <a:r>
              <a:rPr lang="es-ES" sz="1600" b="1" dirty="0">
                <a:sym typeface="Wingdings"/>
              </a:rPr>
              <a:t> </a:t>
            </a:r>
            <a:r>
              <a:rPr lang="es-ES" sz="1600" b="1" dirty="0" err="1">
                <a:sym typeface="Wingdings"/>
              </a:rPr>
              <a:t>jurídic</a:t>
            </a:r>
            <a:r>
              <a:rPr lang="es-ES" sz="1600" b="1" dirty="0">
                <a:sym typeface="Wingdings"/>
              </a:rPr>
              <a:t> que la </a:t>
            </a:r>
            <a:r>
              <a:rPr lang="es-ES" sz="1600" b="1" dirty="0" err="1">
                <a:sym typeface="Wingdings"/>
              </a:rPr>
              <a:t>ratificació</a:t>
            </a:r>
            <a:r>
              <a:rPr lang="es-ES" sz="1600" dirty="0">
                <a:sym typeface="Wingdings"/>
              </a:rPr>
              <a:t> </a:t>
            </a:r>
            <a:r>
              <a:rPr lang="es-ES" sz="1600" dirty="0" err="1">
                <a:sym typeface="Wingdings"/>
              </a:rPr>
              <a:t>sense</a:t>
            </a:r>
            <a:r>
              <a:rPr lang="es-ES" sz="1600" dirty="0">
                <a:sym typeface="Wingdings"/>
              </a:rPr>
              <a:t> </a:t>
            </a:r>
            <a:r>
              <a:rPr lang="es-ES" sz="1600" dirty="0" err="1">
                <a:sym typeface="Wingdings"/>
              </a:rPr>
              <a:t>haver</a:t>
            </a:r>
            <a:r>
              <a:rPr lang="es-ES" sz="1600" dirty="0">
                <a:sym typeface="Wingdings"/>
              </a:rPr>
              <a:t> de </a:t>
            </a:r>
            <a:r>
              <a:rPr lang="es-ES" sz="1600" dirty="0" err="1">
                <a:sym typeface="Wingdings"/>
              </a:rPr>
              <a:t>passar</a:t>
            </a:r>
            <a:r>
              <a:rPr lang="es-ES" sz="1600" dirty="0">
                <a:sym typeface="Wingdings"/>
              </a:rPr>
              <a:t> per la firma.</a:t>
            </a:r>
          </a:p>
          <a:p>
            <a:endParaRPr lang="es-ES" dirty="0"/>
          </a:p>
        </p:txBody>
      </p:sp>
      <p:pic>
        <p:nvPicPr>
          <p:cNvPr id="10" name="Imagen 9" descr="Anagrama Xarxa Solidaria">
            <a:extLst>
              <a:ext uri="{FF2B5EF4-FFF2-40B4-BE49-F238E27FC236}">
                <a16:creationId xmlns:a16="http://schemas.microsoft.com/office/drawing/2014/main" id="{28575E92-97C1-2542-80FA-E1234EDE73E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259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4414" y="14017"/>
            <a:ext cx="642500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ym typeface="Wingdings"/>
            </a:endParaRPr>
          </a:p>
          <a:p>
            <a:r>
              <a:rPr lang="es-ES" b="1" dirty="0">
                <a:solidFill>
                  <a:srgbClr val="800000"/>
                </a:solidFill>
                <a:sym typeface="Wingdings"/>
              </a:rPr>
              <a:t>I ALGÚ CONTROLA SI ES SEGUEIX EL TRACTAT? </a:t>
            </a:r>
          </a:p>
          <a:p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r>
              <a:rPr lang="es-ES" dirty="0">
                <a:sym typeface="Wingdings"/>
              </a:rPr>
              <a:t>Un </a:t>
            </a:r>
            <a:r>
              <a:rPr lang="es-ES" b="1" dirty="0" err="1">
                <a:sym typeface="Wingdings"/>
              </a:rPr>
              <a:t>Comitè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elegit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pels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Estats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part</a:t>
            </a:r>
            <a:r>
              <a:rPr lang="es-ES" dirty="0">
                <a:sym typeface="Wingdings"/>
              </a:rPr>
              <a:t> de la Convenció</a:t>
            </a:r>
          </a:p>
          <a:p>
            <a:endParaRPr lang="es-ES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s-ES" dirty="0" err="1">
                <a:sym typeface="Wingdings"/>
              </a:rPr>
              <a:t>Està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integrat</a:t>
            </a:r>
            <a:r>
              <a:rPr lang="es-ES" dirty="0">
                <a:sym typeface="Wingdings"/>
              </a:rPr>
              <a:t> per </a:t>
            </a:r>
            <a:r>
              <a:rPr lang="es-ES" b="1" dirty="0">
                <a:sym typeface="Wingdings"/>
              </a:rPr>
              <a:t>18 </a:t>
            </a:r>
            <a:r>
              <a:rPr lang="es-ES" b="1" dirty="0" err="1">
                <a:sym typeface="Wingdings"/>
              </a:rPr>
              <a:t>experts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independents</a:t>
            </a:r>
            <a:r>
              <a:rPr lang="es-ES" b="1" dirty="0">
                <a:sym typeface="Wingdings"/>
              </a:rPr>
              <a:t> </a:t>
            </a:r>
            <a:r>
              <a:rPr lang="es-ES" dirty="0">
                <a:sym typeface="Wingdings"/>
              </a:rPr>
              <a:t>que </a:t>
            </a:r>
            <a:r>
              <a:rPr lang="es-ES" dirty="0" err="1">
                <a:sym typeface="Wingdings"/>
              </a:rPr>
              <a:t>actuen</a:t>
            </a:r>
            <a:r>
              <a:rPr lang="es-ES" dirty="0">
                <a:sym typeface="Wingdings"/>
              </a:rPr>
              <a:t> a </a:t>
            </a:r>
            <a:r>
              <a:rPr lang="es-ES" dirty="0" err="1">
                <a:sym typeface="Wingdings"/>
              </a:rPr>
              <a:t>títol</a:t>
            </a:r>
            <a:r>
              <a:rPr lang="es-ES" dirty="0">
                <a:sym typeface="Wingdings"/>
              </a:rPr>
              <a:t> personal.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38" y="743911"/>
            <a:ext cx="1232192" cy="9290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766968" y="1980026"/>
            <a:ext cx="50915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r>
              <a:rPr lang="es-ES" dirty="0" err="1">
                <a:sym typeface="Wingdings"/>
              </a:rPr>
              <a:t>Tot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Estat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part</a:t>
            </a:r>
            <a:r>
              <a:rPr lang="es-ES" dirty="0">
                <a:sym typeface="Wingdings"/>
              </a:rPr>
              <a:t> té </a:t>
            </a:r>
            <a:r>
              <a:rPr lang="es-ES" b="1" dirty="0" err="1">
                <a:sym typeface="Wingdings"/>
              </a:rPr>
              <a:t>l’obligació</a:t>
            </a:r>
            <a:r>
              <a:rPr lang="es-ES" b="1" dirty="0">
                <a:sym typeface="Wingdings"/>
              </a:rPr>
              <a:t> de:</a:t>
            </a:r>
          </a:p>
          <a:p>
            <a:endParaRPr lang="es-ES" b="1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b="1" dirty="0">
                <a:sym typeface="Wingdings"/>
              </a:rPr>
              <a:t> presentar </a:t>
            </a:r>
            <a:r>
              <a:rPr lang="es-ES" dirty="0">
                <a:sym typeface="Wingdings"/>
              </a:rPr>
              <a:t>un</a:t>
            </a:r>
            <a:r>
              <a:rPr lang="es-ES" b="1" dirty="0">
                <a:sym typeface="Wingdings"/>
              </a:rPr>
              <a:t> informe inicial </a:t>
            </a:r>
            <a:r>
              <a:rPr lang="es-ES" dirty="0">
                <a:sym typeface="Wingdings"/>
              </a:rPr>
              <a:t>en un </a:t>
            </a:r>
            <a:r>
              <a:rPr lang="es-ES" dirty="0" err="1">
                <a:sym typeface="Wingdings"/>
              </a:rPr>
              <a:t>termini</a:t>
            </a:r>
            <a:r>
              <a:rPr lang="es-ES" dirty="0">
                <a:sym typeface="Wingdings"/>
              </a:rPr>
              <a:t> de 2 </a:t>
            </a:r>
            <a:r>
              <a:rPr lang="es-ES" dirty="0" err="1">
                <a:sym typeface="Wingdings"/>
              </a:rPr>
              <a:t>anys</a:t>
            </a:r>
            <a:r>
              <a:rPr lang="es-ES" dirty="0">
                <a:sym typeface="Wingdings"/>
              </a:rPr>
              <a:t>. </a:t>
            </a:r>
          </a:p>
          <a:p>
            <a:endParaRPr lang="es-ES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dirty="0">
                <a:sym typeface="Wingdings"/>
              </a:rPr>
              <a:t> </a:t>
            </a:r>
            <a:r>
              <a:rPr lang="es-ES" b="1" dirty="0">
                <a:sym typeface="Wingdings"/>
              </a:rPr>
              <a:t>presentar</a:t>
            </a:r>
            <a:r>
              <a:rPr lang="es-ES" dirty="0">
                <a:sym typeface="Wingdings"/>
              </a:rPr>
              <a:t> </a:t>
            </a:r>
            <a:r>
              <a:rPr lang="es-ES" b="1" dirty="0">
                <a:sym typeface="Wingdings"/>
              </a:rPr>
              <a:t>informes </a:t>
            </a:r>
            <a:r>
              <a:rPr lang="es-ES" b="1" dirty="0" err="1">
                <a:sym typeface="Wingdings"/>
              </a:rPr>
              <a:t>periòdics</a:t>
            </a:r>
            <a:r>
              <a:rPr lang="es-ES" b="1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almenys</a:t>
            </a:r>
            <a:r>
              <a:rPr lang="es-ES" dirty="0">
                <a:sym typeface="Wingdings"/>
              </a:rPr>
              <a:t> cada 4 </a:t>
            </a:r>
            <a:r>
              <a:rPr lang="es-ES" dirty="0" err="1">
                <a:sym typeface="Wingdings"/>
              </a:rPr>
              <a:t>anys</a:t>
            </a:r>
            <a:r>
              <a:rPr lang="es-ES" dirty="0">
                <a:sym typeface="Wingdings"/>
              </a:rPr>
              <a:t>. </a:t>
            </a:r>
          </a:p>
          <a:p>
            <a:pPr marL="285750" indent="-285750">
              <a:buFont typeface="Wingdings" charset="2"/>
              <a:buChar char="ü"/>
            </a:pPr>
            <a:endParaRPr lang="es-ES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dirty="0">
                <a:sym typeface="Wingdings"/>
              </a:rPr>
              <a:t>A </a:t>
            </a:r>
            <a:r>
              <a:rPr lang="es-ES" dirty="0" err="1">
                <a:sym typeface="Wingdings"/>
              </a:rPr>
              <a:t>més</a:t>
            </a:r>
            <a:r>
              <a:rPr lang="es-ES" dirty="0">
                <a:sym typeface="Wingdings"/>
              </a:rPr>
              <a:t> a </a:t>
            </a:r>
            <a:r>
              <a:rPr lang="es-ES" dirty="0" err="1">
                <a:sym typeface="Wingdings"/>
              </a:rPr>
              <a:t>més</a:t>
            </a:r>
            <a:r>
              <a:rPr lang="es-ES" dirty="0">
                <a:sym typeface="Wingdings"/>
              </a:rPr>
              <a:t>, </a:t>
            </a:r>
            <a:r>
              <a:rPr lang="es-ES" dirty="0" err="1">
                <a:sym typeface="Wingdings"/>
              </a:rPr>
              <a:t>haurà</a:t>
            </a:r>
            <a:r>
              <a:rPr lang="es-ES" dirty="0">
                <a:sym typeface="Wingdings"/>
              </a:rPr>
              <a:t> de presentar </a:t>
            </a:r>
            <a:r>
              <a:rPr lang="es-ES" b="1" dirty="0">
                <a:sym typeface="Wingdings"/>
              </a:rPr>
              <a:t>informes </a:t>
            </a:r>
            <a:r>
              <a:rPr lang="es-ES" b="1" dirty="0" err="1">
                <a:sym typeface="Wingdings"/>
              </a:rPr>
              <a:t>quan</a:t>
            </a:r>
            <a:r>
              <a:rPr lang="es-ES" b="1" dirty="0">
                <a:sym typeface="Wingdings"/>
              </a:rPr>
              <a:t> el </a:t>
            </a:r>
            <a:r>
              <a:rPr lang="es-ES" b="1" dirty="0" err="1">
                <a:sym typeface="Wingdings"/>
              </a:rPr>
              <a:t>Comitè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els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sol.liciti</a:t>
            </a:r>
            <a:r>
              <a:rPr lang="es-ES" b="1" dirty="0">
                <a:sym typeface="Wingdings"/>
              </a:rPr>
              <a:t>.</a:t>
            </a:r>
            <a:r>
              <a:rPr lang="es-ES" b="1" dirty="0"/>
              <a:t> </a:t>
            </a:r>
          </a:p>
          <a:p>
            <a:endParaRPr lang="es-ES" dirty="0"/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r="16398"/>
          <a:stretch/>
        </p:blipFill>
        <p:spPr bwMode="auto">
          <a:xfrm>
            <a:off x="5970966" y="4481357"/>
            <a:ext cx="2416903" cy="1664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86" y="2402896"/>
            <a:ext cx="2416903" cy="16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Anagrama Xarxa Solidaria">
            <a:extLst>
              <a:ext uri="{FF2B5EF4-FFF2-40B4-BE49-F238E27FC236}">
                <a16:creationId xmlns:a16="http://schemas.microsoft.com/office/drawing/2014/main" id="{3D9E5B0B-DCA4-5E49-BB3A-AE56C5C5777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9181" y="14017"/>
            <a:ext cx="1165755" cy="59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73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2662" y="240367"/>
            <a:ext cx="642500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ym typeface="Wingdings"/>
            </a:endParaRPr>
          </a:p>
          <a:p>
            <a:r>
              <a:rPr lang="es-ES" b="1" dirty="0">
                <a:solidFill>
                  <a:srgbClr val="800000"/>
                </a:solidFill>
                <a:sym typeface="Wingdings"/>
              </a:rPr>
              <a:t>PERÒ HI HA ALTRES MESURES DE CONTROL ADDICIONALS…</a:t>
            </a:r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endParaRPr lang="es-ES" dirty="0">
              <a:sym typeface="Wingdings"/>
            </a:endParaRPr>
          </a:p>
          <a:p>
            <a:pPr marL="285750" indent="-285750">
              <a:buFont typeface="Wingdings" charset="2"/>
              <a:buChar char="u"/>
            </a:pPr>
            <a:r>
              <a:rPr lang="es-ES" b="1" dirty="0">
                <a:sym typeface="Wingdings"/>
              </a:rPr>
              <a:t> </a:t>
            </a:r>
            <a:r>
              <a:rPr lang="es-ES" b="1" dirty="0">
                <a:solidFill>
                  <a:srgbClr val="0000FF"/>
                </a:solidFill>
                <a:sym typeface="Wingdings"/>
              </a:rPr>
              <a:t>EL</a:t>
            </a:r>
            <a:r>
              <a:rPr lang="es-ES" b="1" dirty="0">
                <a:sym typeface="Wingdings"/>
              </a:rPr>
              <a:t> </a:t>
            </a:r>
            <a:r>
              <a:rPr lang="es-ES" b="1" dirty="0">
                <a:solidFill>
                  <a:srgbClr val="0000FF"/>
                </a:solidFill>
                <a:sym typeface="Wingdings"/>
              </a:rPr>
              <a:t>PROTOCOL FACULTATIU</a:t>
            </a:r>
            <a:endParaRPr lang="es-ES" dirty="0">
              <a:sym typeface="Wingdings"/>
            </a:endParaRPr>
          </a:p>
          <a:p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b="1" dirty="0"/>
              <a:t>un </a:t>
            </a:r>
            <a:r>
              <a:rPr lang="es-ES" b="1" dirty="0" err="1"/>
              <a:t>instrument</a:t>
            </a:r>
            <a:r>
              <a:rPr lang="es-ES" b="1" dirty="0"/>
              <a:t> </a:t>
            </a:r>
            <a:r>
              <a:rPr lang="es-ES" b="1" dirty="0" err="1"/>
              <a:t>jurídic</a:t>
            </a:r>
            <a:r>
              <a:rPr lang="es-ES" b="1" dirty="0"/>
              <a:t> </a:t>
            </a:r>
            <a:r>
              <a:rPr lang="es-ES" dirty="0"/>
              <a:t>internacional </a:t>
            </a:r>
            <a:r>
              <a:rPr lang="es-ES" dirty="0" err="1"/>
              <a:t>independent</a:t>
            </a:r>
            <a:r>
              <a:rPr lang="es-ES" dirty="0"/>
              <a:t>, </a:t>
            </a:r>
            <a:r>
              <a:rPr lang="es-ES" b="1" dirty="0" err="1"/>
              <a:t>aprovat</a:t>
            </a:r>
            <a:r>
              <a:rPr lang="es-ES" dirty="0"/>
              <a:t> també el </a:t>
            </a:r>
            <a:r>
              <a:rPr lang="es-ES" b="1" dirty="0"/>
              <a:t>13 de Desembre del 2006.</a:t>
            </a:r>
          </a:p>
          <a:p>
            <a:endParaRPr lang="es-ES" b="1" dirty="0"/>
          </a:p>
          <a:p>
            <a:r>
              <a:rPr lang="es-ES" dirty="0"/>
              <a:t>Si un </a:t>
            </a:r>
            <a:r>
              <a:rPr lang="es-ES" b="1" dirty="0" err="1"/>
              <a:t>Estat</a:t>
            </a:r>
            <a:r>
              <a:rPr lang="es-ES" b="1" dirty="0"/>
              <a:t> firma el </a:t>
            </a:r>
            <a:r>
              <a:rPr lang="es-ES" b="1" dirty="0" err="1"/>
              <a:t>protocol</a:t>
            </a:r>
            <a:r>
              <a:rPr lang="es-ES" b="1" dirty="0"/>
              <a:t> i el ratifica/</a:t>
            </a:r>
            <a:r>
              <a:rPr lang="es-ES" b="1" dirty="0" err="1"/>
              <a:t>adhereix</a:t>
            </a:r>
            <a:r>
              <a:rPr lang="es-ES" dirty="0"/>
              <a:t>:</a:t>
            </a:r>
          </a:p>
          <a:p>
            <a:endParaRPr lang="es-ES" dirty="0"/>
          </a:p>
          <a:p>
            <a:pPr marL="285750" indent="-285750">
              <a:buFont typeface="Wingdings" charset="0"/>
              <a:buChar char="à"/>
            </a:pPr>
            <a:r>
              <a:rPr lang="es-ES" dirty="0" err="1"/>
              <a:t>reconeix</a:t>
            </a:r>
            <a:r>
              <a:rPr lang="es-ES" dirty="0"/>
              <a:t> la </a:t>
            </a:r>
            <a:r>
              <a:rPr lang="es-ES" dirty="0" err="1"/>
              <a:t>competència</a:t>
            </a:r>
            <a:r>
              <a:rPr lang="es-ES" dirty="0"/>
              <a:t> del </a:t>
            </a:r>
            <a:r>
              <a:rPr lang="es-ES" dirty="0" err="1"/>
              <a:t>Comitè</a:t>
            </a:r>
            <a:r>
              <a:rPr lang="es-ES" dirty="0"/>
              <a:t> de </a:t>
            </a:r>
            <a:r>
              <a:rPr lang="es-ES" b="1" dirty="0" err="1"/>
              <a:t>rebre</a:t>
            </a:r>
            <a:r>
              <a:rPr lang="es-ES" b="1" dirty="0"/>
              <a:t> </a:t>
            </a:r>
            <a:r>
              <a:rPr lang="es-ES" b="1" dirty="0" err="1"/>
              <a:t>denúncies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denominades</a:t>
            </a:r>
            <a:r>
              <a:rPr lang="es-ES" dirty="0"/>
              <a:t> “</a:t>
            </a:r>
            <a:r>
              <a:rPr lang="es-ES" b="1" dirty="0" err="1"/>
              <a:t>comunicacions</a:t>
            </a:r>
            <a:r>
              <a:rPr lang="es-ES" dirty="0"/>
              <a:t>”) de </a:t>
            </a:r>
            <a:r>
              <a:rPr lang="es-ES" dirty="0" err="1"/>
              <a:t>particulars</a:t>
            </a:r>
            <a:r>
              <a:rPr lang="es-ES" dirty="0"/>
              <a:t> que afirmen que </a:t>
            </a:r>
            <a:r>
              <a:rPr lang="es-ES" b="1" dirty="0" err="1"/>
              <a:t>s’han</a:t>
            </a:r>
            <a:r>
              <a:rPr lang="es-ES" b="1" dirty="0"/>
              <a:t> </a:t>
            </a:r>
            <a:r>
              <a:rPr lang="es-ES" b="1" dirty="0" err="1"/>
              <a:t>violat</a:t>
            </a:r>
            <a:r>
              <a:rPr lang="es-ES" b="1" dirty="0"/>
              <a:t> </a:t>
            </a:r>
            <a:r>
              <a:rPr lang="es-ES" b="1" dirty="0" err="1"/>
              <a:t>disposicions</a:t>
            </a:r>
            <a:r>
              <a:rPr lang="es-ES" b="1" dirty="0"/>
              <a:t> de la Convenció</a:t>
            </a:r>
            <a:r>
              <a:rPr lang="es-ES" dirty="0"/>
              <a:t>.</a:t>
            </a:r>
          </a:p>
          <a:p>
            <a:pPr marL="285750" indent="-285750">
              <a:buFont typeface="Wingdings" charset="0"/>
              <a:buChar char="à"/>
            </a:pPr>
            <a:endParaRPr lang="es-ES" dirty="0"/>
          </a:p>
          <a:p>
            <a:pPr marL="285750" indent="-285750">
              <a:buFont typeface="Wingdings" charset="0"/>
              <a:buChar char="à"/>
            </a:pPr>
            <a:endParaRPr lang="es-ES" dirty="0"/>
          </a:p>
          <a:p>
            <a:pPr marL="285750" indent="-285750">
              <a:buFont typeface="Wingdings" charset="0"/>
              <a:buChar char="à"/>
            </a:pPr>
            <a:r>
              <a:rPr lang="es-ES" dirty="0" err="1"/>
              <a:t>Permet</a:t>
            </a:r>
            <a:r>
              <a:rPr lang="es-ES" dirty="0"/>
              <a:t> que el </a:t>
            </a:r>
            <a:r>
              <a:rPr lang="es-ES" b="1" dirty="0" err="1"/>
              <a:t>Comitè</a:t>
            </a:r>
            <a:r>
              <a:rPr lang="es-ES" b="1" dirty="0"/>
              <a:t> </a:t>
            </a:r>
            <a:r>
              <a:rPr lang="es-ES" b="1" dirty="0" err="1"/>
              <a:t>realitzi</a:t>
            </a:r>
            <a:r>
              <a:rPr lang="es-ES" b="1" dirty="0"/>
              <a:t> </a:t>
            </a:r>
            <a:r>
              <a:rPr lang="es-ES" b="1" dirty="0" err="1"/>
              <a:t>investigacions</a:t>
            </a:r>
            <a:r>
              <a:rPr lang="es-ES" b="1" dirty="0"/>
              <a:t> </a:t>
            </a:r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hagi</a:t>
            </a:r>
            <a:r>
              <a:rPr lang="es-ES" dirty="0"/>
              <a:t> </a:t>
            </a:r>
            <a:r>
              <a:rPr lang="es-ES" dirty="0" err="1"/>
              <a:t>rebut</a:t>
            </a:r>
            <a:r>
              <a:rPr lang="es-ES" dirty="0"/>
              <a:t> </a:t>
            </a:r>
            <a:r>
              <a:rPr lang="es-ES" dirty="0" err="1"/>
              <a:t>informació</a:t>
            </a:r>
            <a:r>
              <a:rPr lang="es-ES" dirty="0"/>
              <a:t> fidedigna que </a:t>
            </a:r>
            <a:r>
              <a:rPr lang="es-ES" dirty="0" err="1"/>
              <a:t>reveli</a:t>
            </a:r>
            <a:r>
              <a:rPr lang="es-ES" dirty="0"/>
              <a:t> </a:t>
            </a:r>
            <a:r>
              <a:rPr lang="es-ES" dirty="0" err="1"/>
              <a:t>violacions</a:t>
            </a:r>
            <a:r>
              <a:rPr lang="es-ES" dirty="0"/>
              <a:t> </a:t>
            </a:r>
            <a:r>
              <a:rPr lang="es-ES" dirty="0" err="1"/>
              <a:t>greus</a:t>
            </a:r>
            <a:r>
              <a:rPr lang="es-ES" dirty="0"/>
              <a:t> o </a:t>
            </a:r>
            <a:r>
              <a:rPr lang="es-ES" dirty="0" err="1"/>
              <a:t>sistemàtiques</a:t>
            </a:r>
            <a:r>
              <a:rPr lang="es-ES" dirty="0"/>
              <a:t> de la Convenció per un </a:t>
            </a:r>
            <a:r>
              <a:rPr lang="es-ES" dirty="0" err="1"/>
              <a:t>determinat</a:t>
            </a:r>
            <a:r>
              <a:rPr lang="es-ES" dirty="0"/>
              <a:t> </a:t>
            </a:r>
            <a:r>
              <a:rPr lang="es-ES" dirty="0" err="1"/>
              <a:t>Estat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87" y="2653292"/>
            <a:ext cx="2212918" cy="160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Anagrama Xarxa Solidaria">
            <a:extLst>
              <a:ext uri="{FF2B5EF4-FFF2-40B4-BE49-F238E27FC236}">
                <a16:creationId xmlns:a16="http://schemas.microsoft.com/office/drawing/2014/main" id="{619A7207-0E27-2548-95A7-49589C7FE6A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07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72723" y="654212"/>
            <a:ext cx="6517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800000"/>
                </a:solidFill>
              </a:rPr>
              <a:t>COM ESTÀ ORGANITZAT EL TEXT DE LA CONVENCIÓ</a:t>
            </a:r>
          </a:p>
          <a:p>
            <a:endParaRPr lang="es-ES" dirty="0"/>
          </a:p>
          <a:p>
            <a:pPr marL="285750" indent="-285750">
              <a:buFont typeface="Wingdings" charset="2"/>
              <a:buChar char="ü"/>
            </a:pPr>
            <a:r>
              <a:rPr lang="es-ES" b="1" dirty="0"/>
              <a:t>50 ARTICLES</a:t>
            </a:r>
          </a:p>
          <a:p>
            <a:endParaRPr lang="es-ES" dirty="0"/>
          </a:p>
          <a:p>
            <a:pPr marL="285750" indent="-285750">
              <a:buFont typeface="Wingdings" charset="2"/>
              <a:buChar char="ü"/>
            </a:pPr>
            <a:r>
              <a:rPr lang="es-ES" dirty="0" err="1"/>
              <a:t>Cobreix</a:t>
            </a:r>
            <a:r>
              <a:rPr lang="es-ES" dirty="0"/>
              <a:t> una </a:t>
            </a:r>
            <a:r>
              <a:rPr lang="es-ES" dirty="0" err="1"/>
              <a:t>sèrie</a:t>
            </a:r>
            <a:r>
              <a:rPr lang="es-ES" dirty="0"/>
              <a:t> </a:t>
            </a:r>
            <a:r>
              <a:rPr lang="es-ES" dirty="0" err="1"/>
              <a:t>d’</a:t>
            </a:r>
            <a:r>
              <a:rPr lang="es-ES" b="1" dirty="0" err="1"/>
              <a:t>ÀMBITS</a:t>
            </a:r>
            <a:r>
              <a:rPr lang="es-ES" b="1" dirty="0"/>
              <a:t> FONAMENTALS</a:t>
            </a:r>
            <a:r>
              <a:rPr lang="es-ES" dirty="0"/>
              <a:t>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232193" y="2565266"/>
            <a:ext cx="3721724" cy="26532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63" y="2741315"/>
            <a:ext cx="3227717" cy="21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232193" y="2565266"/>
            <a:ext cx="372172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Accessibilitat</a:t>
            </a:r>
            <a:endParaRPr lang="es-ES" dirty="0"/>
          </a:p>
          <a:p>
            <a:r>
              <a:rPr lang="es-ES" dirty="0" err="1"/>
              <a:t>Llibertat</a:t>
            </a:r>
            <a:r>
              <a:rPr lang="es-ES" dirty="0"/>
              <a:t> de </a:t>
            </a:r>
            <a:r>
              <a:rPr lang="es-ES" dirty="0" err="1"/>
              <a:t>moviment</a:t>
            </a:r>
            <a:endParaRPr lang="es-ES" dirty="0"/>
          </a:p>
          <a:p>
            <a:r>
              <a:rPr lang="es-ES" dirty="0" err="1"/>
              <a:t>Salut</a:t>
            </a:r>
            <a:endParaRPr lang="es-ES" dirty="0"/>
          </a:p>
          <a:p>
            <a:r>
              <a:rPr lang="es-ES" dirty="0" err="1"/>
              <a:t>Educació</a:t>
            </a:r>
            <a:endParaRPr lang="es-ES" dirty="0"/>
          </a:p>
          <a:p>
            <a:r>
              <a:rPr lang="es-ES" dirty="0" err="1"/>
              <a:t>Treball</a:t>
            </a:r>
            <a:endParaRPr lang="es-ES" dirty="0"/>
          </a:p>
          <a:p>
            <a:r>
              <a:rPr lang="es-ES" dirty="0" err="1"/>
              <a:t>Habilitació</a:t>
            </a:r>
            <a:r>
              <a:rPr lang="es-ES" dirty="0"/>
              <a:t> i </a:t>
            </a:r>
            <a:r>
              <a:rPr lang="es-ES" dirty="0" err="1"/>
              <a:t>Rehabilitació</a:t>
            </a:r>
            <a:endParaRPr lang="es-ES" dirty="0"/>
          </a:p>
          <a:p>
            <a:r>
              <a:rPr lang="es-ES" dirty="0" err="1"/>
              <a:t>Participació</a:t>
            </a:r>
            <a:r>
              <a:rPr lang="es-ES" dirty="0"/>
              <a:t> en la vida política</a:t>
            </a:r>
          </a:p>
          <a:p>
            <a:r>
              <a:rPr lang="es-ES" dirty="0" err="1"/>
              <a:t>Igualtat</a:t>
            </a:r>
            <a:endParaRPr lang="es-ES" dirty="0"/>
          </a:p>
          <a:p>
            <a:r>
              <a:rPr lang="es-ES" dirty="0"/>
              <a:t>La No </a:t>
            </a:r>
            <a:r>
              <a:rPr lang="es-ES" dirty="0" err="1"/>
              <a:t>discriminació</a:t>
            </a:r>
            <a:endParaRPr lang="es-ES" dirty="0"/>
          </a:p>
          <a:p>
            <a:endParaRPr lang="es-ES" dirty="0"/>
          </a:p>
        </p:txBody>
      </p:sp>
      <p:pic>
        <p:nvPicPr>
          <p:cNvPr id="7" name="Imagen 6" descr="Anagrama Xarxa Solidaria">
            <a:extLst>
              <a:ext uri="{FF2B5EF4-FFF2-40B4-BE49-F238E27FC236}">
                <a16:creationId xmlns:a16="http://schemas.microsoft.com/office/drawing/2014/main" id="{BCD940E0-A1E0-7C41-B721-2B20F47F63D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634" y="120979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42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3885" y="1339310"/>
            <a:ext cx="6425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800000"/>
                </a:solidFill>
              </a:rPr>
              <a:t>L’ESTAT ACTUAL DE LA CONVENCIÓ</a:t>
            </a:r>
          </a:p>
          <a:p>
            <a:endParaRPr lang="es-ES" b="1" dirty="0">
              <a:solidFill>
                <a:srgbClr val="800000"/>
              </a:solidFill>
            </a:endParaRPr>
          </a:p>
          <a:p>
            <a:endParaRPr lang="es-ES" dirty="0">
              <a:solidFill>
                <a:srgbClr val="800000"/>
              </a:solidFill>
            </a:endParaRPr>
          </a:p>
          <a:p>
            <a:r>
              <a:rPr lang="es-ES" i="1" dirty="0">
                <a:solidFill>
                  <a:srgbClr val="800000"/>
                </a:solidFill>
              </a:rPr>
              <a:t>CONVENCIÓ</a:t>
            </a:r>
            <a:endParaRPr lang="es-ES" i="1" dirty="0"/>
          </a:p>
          <a:p>
            <a:r>
              <a:rPr lang="es-ES" b="1" dirty="0"/>
              <a:t>160 firmes </a:t>
            </a:r>
            <a:r>
              <a:rPr lang="es-ES" dirty="0"/>
              <a:t>                            </a:t>
            </a:r>
            <a:r>
              <a:rPr lang="es-ES" b="1" dirty="0"/>
              <a:t>167 </a:t>
            </a:r>
            <a:r>
              <a:rPr lang="es-ES" b="1" dirty="0" err="1"/>
              <a:t>ratificacions</a:t>
            </a:r>
            <a:r>
              <a:rPr lang="es-ES" b="1" dirty="0"/>
              <a:t> o </a:t>
            </a:r>
            <a:r>
              <a:rPr lang="es-ES" b="1" dirty="0" err="1"/>
              <a:t>adhesions</a:t>
            </a: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r>
              <a:rPr lang="es-ES" i="1" dirty="0">
                <a:solidFill>
                  <a:srgbClr val="800000"/>
                </a:solidFill>
              </a:rPr>
              <a:t>PROTOCOL FACULTATIU</a:t>
            </a:r>
            <a:r>
              <a:rPr lang="es-ES" i="1" dirty="0"/>
              <a:t> </a:t>
            </a:r>
          </a:p>
          <a:p>
            <a:r>
              <a:rPr lang="es-ES" b="1" dirty="0"/>
              <a:t>92 firmes </a:t>
            </a:r>
            <a:r>
              <a:rPr lang="es-ES" dirty="0"/>
              <a:t>                               </a:t>
            </a:r>
            <a:r>
              <a:rPr lang="es-ES" b="1" dirty="0"/>
              <a:t>91 </a:t>
            </a:r>
            <a:r>
              <a:rPr lang="es-ES" b="1" dirty="0" err="1"/>
              <a:t>ratificacions</a:t>
            </a:r>
            <a:r>
              <a:rPr lang="es-ES" b="1" dirty="0"/>
              <a:t>  o </a:t>
            </a:r>
            <a:r>
              <a:rPr lang="es-ES" b="1" dirty="0" err="1"/>
              <a:t>adhesions</a:t>
            </a:r>
            <a:endParaRPr lang="es-ES" b="1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2"/>
          <a:stretch/>
        </p:blipFill>
        <p:spPr bwMode="auto">
          <a:xfrm>
            <a:off x="5874627" y="914716"/>
            <a:ext cx="1736730" cy="1408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Flecha izquierda y derecha 5"/>
          <p:cNvSpPr/>
          <p:nvPr/>
        </p:nvSpPr>
        <p:spPr>
          <a:xfrm>
            <a:off x="2338649" y="2493472"/>
            <a:ext cx="1433367" cy="201199"/>
          </a:xfrm>
          <a:prstGeom prst="left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izquierda y derecha 6"/>
          <p:cNvSpPr/>
          <p:nvPr/>
        </p:nvSpPr>
        <p:spPr>
          <a:xfrm>
            <a:off x="2338649" y="3329889"/>
            <a:ext cx="1433367" cy="201199"/>
          </a:xfrm>
          <a:prstGeom prst="left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Anagrama Xarxa Solidaria">
            <a:extLst>
              <a:ext uri="{FF2B5EF4-FFF2-40B4-BE49-F238E27FC236}">
                <a16:creationId xmlns:a16="http://schemas.microsoft.com/office/drawing/2014/main" id="{C1871DDF-D4D8-1C42-AB70-735121E121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30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9438" y="557812"/>
            <a:ext cx="8228288" cy="566799"/>
          </a:xfrm>
        </p:spPr>
        <p:txBody>
          <a:bodyPr>
            <a:normAutofit/>
          </a:bodyPr>
          <a:lstStyle/>
          <a:p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</a:t>
            </a:r>
            <a:r>
              <a:rPr lang="es-E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Anys</a:t>
            </a: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CONVENCIÓ DRETS PERSONES AMB DISCAPACITAT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4599" y="1272771"/>
            <a:ext cx="8658593" cy="5464492"/>
          </a:xfrm>
        </p:spPr>
        <p:txBody>
          <a:bodyPr/>
          <a:lstStyle/>
          <a:p>
            <a:r>
              <a:rPr lang="es-ES" b="1" dirty="0"/>
              <a:t>PROPOSTA D’ACTIVITATS EDUCATIVES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04" y="2045724"/>
            <a:ext cx="5793387" cy="3600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3442447" y="5898903"/>
            <a:ext cx="29073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/>
              <a:t>Curs</a:t>
            </a:r>
            <a:r>
              <a:rPr lang="es-ES" sz="3200" dirty="0"/>
              <a:t> 2016-2017</a:t>
            </a:r>
          </a:p>
        </p:txBody>
      </p:sp>
      <p:pic>
        <p:nvPicPr>
          <p:cNvPr id="7" name="Imagen 6" descr="Anagrama Xarxa Solidaria">
            <a:extLst>
              <a:ext uri="{FF2B5EF4-FFF2-40B4-BE49-F238E27FC236}">
                <a16:creationId xmlns:a16="http://schemas.microsoft.com/office/drawing/2014/main" id="{0CB95B7D-763E-174E-9A49-6F3E6CE8A7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333" y="140482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47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09640"/>
            <a:ext cx="9144000" cy="566799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CONVENCIÓ DRETS PERSONES AMB DISCAPACITAT</a:t>
            </a:r>
            <a:b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2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 </a:t>
            </a:r>
            <a:r>
              <a:rPr lang="es-ES" sz="2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anys</a:t>
            </a: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es-ES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Propostes</a:t>
            </a: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educatives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5" y="99715"/>
            <a:ext cx="1238441" cy="79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Anagrama Xarxa Solidar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67925" y="1373612"/>
            <a:ext cx="8700574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FF"/>
                </a:solidFill>
              </a:rPr>
              <a:t>PROPOSTA D’ACTIVITATS EDUCATIVES</a:t>
            </a:r>
            <a:r>
              <a:rPr lang="es-ES" b="1" dirty="0">
                <a:solidFill>
                  <a:schemeClr val="accent6"/>
                </a:solidFill>
              </a:rPr>
              <a:t> </a:t>
            </a:r>
          </a:p>
          <a:p>
            <a:endParaRPr lang="es-ES" b="1" dirty="0">
              <a:solidFill>
                <a:schemeClr val="accent6"/>
              </a:solidFill>
            </a:endParaRPr>
          </a:p>
          <a:p>
            <a:r>
              <a:rPr lang="es-ES" sz="2400" b="1" dirty="0">
                <a:solidFill>
                  <a:schemeClr val="accent6"/>
                </a:solidFill>
              </a:rPr>
              <a:t>1/EDUCACIÓ EN VALORS, ACTITUDS I HÀBITS</a:t>
            </a:r>
          </a:p>
          <a:p>
            <a:r>
              <a:rPr lang="es-ES" b="1" dirty="0">
                <a:solidFill>
                  <a:schemeClr val="accent6"/>
                </a:solidFill>
              </a:rPr>
              <a:t>      REALITZACIÓ O ADAPTACIÓ DELS PROGRAMES </a:t>
            </a:r>
          </a:p>
          <a:p>
            <a:endParaRPr lang="es-ES" b="1" dirty="0">
              <a:solidFill>
                <a:schemeClr val="accent6"/>
              </a:solidFill>
            </a:endParaRPr>
          </a:p>
          <a:p>
            <a:r>
              <a:rPr lang="es-ES" sz="1600" b="1" dirty="0">
                <a:solidFill>
                  <a:schemeClr val="accent6"/>
                </a:solidFill>
              </a:rPr>
              <a:t>1.1- TOTS IGUALS I TOTS DIFERENTS (</a:t>
            </a:r>
            <a:r>
              <a:rPr lang="es-ES" sz="1600" b="1" dirty="0" err="1">
                <a:solidFill>
                  <a:schemeClr val="accent6"/>
                </a:solidFill>
              </a:rPr>
              <a:t>centrant</a:t>
            </a:r>
            <a:r>
              <a:rPr lang="es-ES" sz="1600" b="1" dirty="0">
                <a:solidFill>
                  <a:schemeClr val="accent6"/>
                </a:solidFill>
              </a:rPr>
              <a:t> en </a:t>
            </a:r>
            <a:r>
              <a:rPr lang="es-ES" sz="1600" b="1" dirty="0" err="1">
                <a:solidFill>
                  <a:schemeClr val="accent6"/>
                </a:solidFill>
              </a:rPr>
              <a:t>articles</a:t>
            </a:r>
            <a:r>
              <a:rPr lang="es-ES" sz="1600" b="1" dirty="0">
                <a:solidFill>
                  <a:schemeClr val="accent6"/>
                </a:solidFill>
              </a:rPr>
              <a:t> 7 i 9)</a:t>
            </a:r>
          </a:p>
          <a:p>
            <a:r>
              <a:rPr lang="ca-ES" sz="1600" dirty="0">
                <a:solidFill>
                  <a:srgbClr val="0000FF"/>
                </a:solidFill>
                <a:effectLst/>
              </a:rPr>
              <a:t>Mitjançant l’explicació de</a:t>
            </a:r>
            <a:r>
              <a:rPr lang="es-ES" sz="1600" dirty="0">
                <a:solidFill>
                  <a:srgbClr val="0000FF"/>
                </a:solidFill>
              </a:rPr>
              <a:t> </a:t>
            </a:r>
            <a:r>
              <a:rPr lang="ca-ES" sz="1600" dirty="0">
                <a:solidFill>
                  <a:srgbClr val="0000FF"/>
                </a:solidFill>
                <a:effectLst/>
              </a:rPr>
              <a:t>contes i històries reals amb personatges amb discapacitat, fomentar la comprensió, el respecte i la solidaritat</a:t>
            </a:r>
          </a:p>
          <a:p>
            <a:r>
              <a:rPr lang="ca-ES" sz="1600" b="1" dirty="0">
                <a:solidFill>
                  <a:srgbClr val="0000FF"/>
                </a:solidFill>
              </a:rPr>
              <a:t>	* El </a:t>
            </a:r>
            <a:r>
              <a:rPr lang="ca-ES" sz="1600" b="1" dirty="0" err="1">
                <a:solidFill>
                  <a:srgbClr val="0000FF"/>
                </a:solidFill>
              </a:rPr>
              <a:t>soldadet</a:t>
            </a:r>
            <a:r>
              <a:rPr lang="ca-ES" sz="1600" b="1" dirty="0">
                <a:solidFill>
                  <a:srgbClr val="0000FF"/>
                </a:solidFill>
              </a:rPr>
              <a:t> de plom</a:t>
            </a:r>
          </a:p>
          <a:p>
            <a:r>
              <a:rPr lang="ca-ES" sz="1600" b="1" dirty="0">
                <a:solidFill>
                  <a:srgbClr val="0000FF"/>
                </a:solidFill>
              </a:rPr>
              <a:t>	* Ahmed, una història per sentir</a:t>
            </a:r>
          </a:p>
          <a:p>
            <a:endParaRPr lang="ca-ES" sz="1600" b="1" dirty="0">
              <a:solidFill>
                <a:schemeClr val="accent6"/>
              </a:solidFill>
            </a:endParaRPr>
          </a:p>
          <a:p>
            <a:r>
              <a:rPr lang="ca-ES" sz="1600" b="1" dirty="0">
                <a:solidFill>
                  <a:schemeClr val="accent6"/>
                </a:solidFill>
              </a:rPr>
              <a:t>1.2- SUPERANT BARRERES (incidint en l’article 2)</a:t>
            </a:r>
          </a:p>
          <a:p>
            <a:r>
              <a:rPr lang="ca-ES" sz="1600" dirty="0">
                <a:solidFill>
                  <a:srgbClr val="0000FF"/>
                </a:solidFill>
              </a:rPr>
              <a:t>A través d’una visió general sobre els diversos tipus de discapacitat </a:t>
            </a:r>
            <a:r>
              <a:rPr lang="ca-ES" sz="1600">
                <a:solidFill>
                  <a:srgbClr val="0000FF"/>
                </a:solidFill>
              </a:rPr>
              <a:t>es realitzaran </a:t>
            </a:r>
            <a:r>
              <a:rPr lang="ca-ES" sz="1600" dirty="0">
                <a:solidFill>
                  <a:srgbClr val="0000FF"/>
                </a:solidFill>
              </a:rPr>
              <a:t>Tallers on s’experimenta amb les sensacions de l'alumnat i introduint un manual de bones praxis en la relació entre grup d’iguals</a:t>
            </a:r>
          </a:p>
          <a:p>
            <a:endParaRPr lang="ca-ES" sz="1600" dirty="0">
              <a:solidFill>
                <a:srgbClr val="0000FF"/>
              </a:solidFill>
            </a:endParaRPr>
          </a:p>
          <a:p>
            <a:r>
              <a:rPr lang="ca-ES" sz="1600" b="1" dirty="0">
                <a:solidFill>
                  <a:schemeClr val="accent6"/>
                </a:solidFill>
              </a:rPr>
              <a:t>1.3- OBRE’T AL MÓN  (centrant en els articles 24, 25)</a:t>
            </a:r>
          </a:p>
          <a:p>
            <a:r>
              <a:rPr lang="ca-ES" sz="1600" dirty="0">
                <a:solidFill>
                  <a:srgbClr val="0000FF"/>
                </a:solidFill>
              </a:rPr>
              <a:t>Introducció als Drets de la Infància respecte de la Salut i l’Educació, comparant les situacions entre països rics i països pobres, amb el suport del visionat d’un vídeo sobre les dificultats de molts nens al Món per poder anar a l’escola </a:t>
            </a:r>
            <a:r>
              <a:rPr lang="ca-ES" sz="1600" dirty="0"/>
              <a:t> </a:t>
            </a:r>
            <a:endParaRPr lang="es-ES_tradnl" sz="1600" dirty="0"/>
          </a:p>
          <a:p>
            <a:endParaRPr lang="ca-ES" b="1" dirty="0">
              <a:solidFill>
                <a:schemeClr val="accent6"/>
              </a:solidFill>
            </a:endParaRPr>
          </a:p>
          <a:p>
            <a:endParaRPr lang="es-E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02974"/>
            <a:ext cx="9144000" cy="566799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CONVENCIÓ DRETS PERSONES AMB DISCAPACITAT</a:t>
            </a:r>
            <a:b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2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 </a:t>
            </a:r>
            <a:r>
              <a:rPr lang="es-ES" sz="2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anys</a:t>
            </a: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es-ES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Propostes</a:t>
            </a:r>
            <a:r>
              <a:rPr lang="es-E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2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educatives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5" y="99715"/>
            <a:ext cx="1238441" cy="79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Anagrama Xarxa Solidar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221713" y="1627743"/>
            <a:ext cx="87005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6"/>
                </a:solidFill>
              </a:rPr>
              <a:t>1.4-IGUALS EN LA DIFERÈNCIA (</a:t>
            </a:r>
            <a:r>
              <a:rPr lang="es-ES" sz="1600" b="1" dirty="0" err="1">
                <a:solidFill>
                  <a:schemeClr val="accent6"/>
                </a:solidFill>
              </a:rPr>
              <a:t>incidint</a:t>
            </a:r>
            <a:r>
              <a:rPr lang="es-ES" sz="1600" b="1" dirty="0">
                <a:solidFill>
                  <a:schemeClr val="accent6"/>
                </a:solidFill>
              </a:rPr>
              <a:t> en </a:t>
            </a:r>
            <a:r>
              <a:rPr lang="es-ES" sz="1600" b="1" dirty="0" err="1">
                <a:solidFill>
                  <a:schemeClr val="accent6"/>
                </a:solidFill>
              </a:rPr>
              <a:t>l’article</a:t>
            </a:r>
            <a:r>
              <a:rPr lang="es-ES" sz="1600" b="1" dirty="0">
                <a:solidFill>
                  <a:schemeClr val="accent6"/>
                </a:solidFill>
              </a:rPr>
              <a:t> 6)</a:t>
            </a:r>
            <a:endParaRPr lang="ca-ES" sz="1600" b="1" dirty="0">
              <a:solidFill>
                <a:schemeClr val="accent6"/>
              </a:solidFill>
            </a:endParaRPr>
          </a:p>
          <a:p>
            <a:r>
              <a:rPr lang="ca-ES" sz="1600" dirty="0">
                <a:solidFill>
                  <a:srgbClr val="0000FF"/>
                </a:solidFill>
              </a:rPr>
              <a:t>A través de la generalització d’estereotips i clixés entre gèneres, introduir la doble (i triple) discriminació que pateixen les nenes/adolescents/dones amb discapacitat, detectant i posant en evidència vocabulari, gestos, costums… indicadors de tendències i possibles abusos,  conductes tòxiques i punibles respecte d’elles</a:t>
            </a:r>
          </a:p>
          <a:p>
            <a:endParaRPr lang="ca-ES" sz="1600" dirty="0"/>
          </a:p>
          <a:p>
            <a:r>
              <a:rPr lang="ca-ES" sz="1600" b="1" dirty="0">
                <a:solidFill>
                  <a:schemeClr val="accent6"/>
                </a:solidFill>
              </a:rPr>
              <a:t>1.5- NO PASSIS DE RODA A RODA (incidint en l’article 30)</a:t>
            </a:r>
          </a:p>
          <a:p>
            <a:r>
              <a:rPr lang="ca-ES" sz="1600" dirty="0">
                <a:solidFill>
                  <a:srgbClr val="0000FF"/>
                </a:solidFill>
              </a:rPr>
              <a:t> Arribar a la </a:t>
            </a:r>
            <a:r>
              <a:rPr lang="ca-ES" sz="1600" dirty="0" err="1">
                <a:solidFill>
                  <a:srgbClr val="0000FF"/>
                </a:solidFill>
              </a:rPr>
              <a:t>concienciació</a:t>
            </a:r>
            <a:r>
              <a:rPr lang="ca-ES" sz="1600" dirty="0">
                <a:solidFill>
                  <a:srgbClr val="0000FF"/>
                </a:solidFill>
              </a:rPr>
              <a:t> de la Normalització social per la via de l’explicació d’històries de vida d’esportistes amb discapacitat i l’experiència de practicar esport adaptat en cadira de rodes i esport unificat (en i sense cadira de rodes)</a:t>
            </a:r>
            <a:endParaRPr lang="es-ES_tradnl" sz="1600" dirty="0">
              <a:solidFill>
                <a:srgbClr val="0000FF"/>
              </a:solidFill>
            </a:endParaRPr>
          </a:p>
          <a:p>
            <a:endParaRPr lang="ca-ES" b="1" dirty="0">
              <a:solidFill>
                <a:srgbClr val="0000FF"/>
              </a:solidFill>
            </a:endParaRPr>
          </a:p>
          <a:p>
            <a:endParaRPr lang="es-ES_tradnl" b="1" dirty="0">
              <a:solidFill>
                <a:schemeClr val="accent6"/>
              </a:solidFill>
            </a:endParaRPr>
          </a:p>
          <a:p>
            <a:endParaRPr lang="es-E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1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927" y="773356"/>
            <a:ext cx="8001000" cy="3932355"/>
          </a:xfrm>
        </p:spPr>
        <p:txBody>
          <a:bodyPr/>
          <a:lstStyle/>
          <a:p>
            <a:r>
              <a:rPr lang="es-ES" sz="2800" b="1" dirty="0">
                <a:solidFill>
                  <a:srgbClr val="800000"/>
                </a:solidFill>
              </a:rPr>
              <a:t>MANUAL PER TREBALLAR AMB ALUMNES  LA CONVENCIÓ INTERNACIONAL DE NACIONS UNIDES SOBRE ELS DRETS DE LES PERSONES AMB DISCAPACITAT</a:t>
            </a:r>
          </a:p>
        </p:txBody>
      </p:sp>
      <p:pic>
        <p:nvPicPr>
          <p:cNvPr id="4" name="Imagen 3" descr="Anagrama Xarxa Solidaria">
            <a:extLst>
              <a:ext uri="{FF2B5EF4-FFF2-40B4-BE49-F238E27FC236}">
                <a16:creationId xmlns:a16="http://schemas.microsoft.com/office/drawing/2014/main" id="{33CBBF00-D51F-E548-BE29-01DC8074345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8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3229" y="339525"/>
            <a:ext cx="7757784" cy="790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800000"/>
                </a:solidFill>
              </a:rPr>
              <a:t>PRIMER DE TOT ANEM A DEFINIR QUÈ ÉS UNA CONVENCIÓ INTERNACIONAL…</a:t>
            </a:r>
          </a:p>
          <a:p>
            <a:endParaRPr lang="es-ES" dirty="0"/>
          </a:p>
          <a:p>
            <a:r>
              <a:rPr lang="es-ES" dirty="0" err="1"/>
              <a:t>És</a:t>
            </a:r>
            <a:r>
              <a:rPr lang="es-ES" dirty="0"/>
              <a:t> un </a:t>
            </a:r>
            <a:r>
              <a:rPr lang="es-ES" b="1" dirty="0" err="1"/>
              <a:t>acord</a:t>
            </a:r>
            <a:r>
              <a:rPr lang="es-ES" b="1" dirty="0"/>
              <a:t> entre </a:t>
            </a:r>
            <a:r>
              <a:rPr lang="es-ES" b="1" dirty="0" err="1"/>
              <a:t>Estats</a:t>
            </a:r>
            <a:r>
              <a:rPr lang="es-ES" b="1" dirty="0"/>
              <a:t> i </a:t>
            </a:r>
            <a:r>
              <a:rPr lang="es-ES" b="1" dirty="0" err="1"/>
              <a:t>Organismes</a:t>
            </a:r>
            <a:r>
              <a:rPr lang="es-ES" b="1" dirty="0"/>
              <a:t> </a:t>
            </a:r>
            <a:r>
              <a:rPr lang="es-ES" b="1" dirty="0" err="1"/>
              <a:t>Internacionals</a:t>
            </a:r>
            <a:r>
              <a:rPr lang="es-ES" b="1" dirty="0"/>
              <a:t> </a:t>
            </a:r>
            <a:r>
              <a:rPr lang="es-ES" dirty="0"/>
              <a:t>que es comprometen a acatar les </a:t>
            </a:r>
            <a:r>
              <a:rPr lang="es-ES" dirty="0" err="1"/>
              <a:t>mateixes</a:t>
            </a:r>
            <a:r>
              <a:rPr lang="es-ES" dirty="0"/>
              <a:t> normes </a:t>
            </a:r>
            <a:r>
              <a:rPr lang="es-ES" dirty="0" err="1"/>
              <a:t>jurídiques</a:t>
            </a:r>
            <a:r>
              <a:rPr lang="es-ES" dirty="0"/>
              <a:t> sobre alguna </a:t>
            </a:r>
            <a:r>
              <a:rPr lang="es-ES" dirty="0" err="1"/>
              <a:t>qüestió</a:t>
            </a:r>
            <a:r>
              <a:rPr lang="es-ES" dirty="0"/>
              <a:t> específica, en </a:t>
            </a:r>
            <a:r>
              <a:rPr lang="es-ES" dirty="0" err="1"/>
              <a:t>aquest</a:t>
            </a:r>
            <a:r>
              <a:rPr lang="es-ES" dirty="0"/>
              <a:t> cas, sobre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drets</a:t>
            </a:r>
            <a:r>
              <a:rPr lang="es-ES" dirty="0"/>
              <a:t> de les persones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discapacitat</a:t>
            </a:r>
            <a:r>
              <a:rPr lang="es-ES" dirty="0"/>
              <a:t>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Wingdings" charset="0"/>
              <a:buChar char="à"/>
            </a:pPr>
            <a:r>
              <a:rPr lang="es-ES" dirty="0" err="1">
                <a:sym typeface="Wingdings"/>
              </a:rPr>
              <a:t>Els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Estats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acorden</a:t>
            </a:r>
            <a:r>
              <a:rPr lang="es-ES" dirty="0">
                <a:sym typeface="Wingdings"/>
              </a:rPr>
              <a:t>:</a:t>
            </a:r>
          </a:p>
          <a:p>
            <a:pPr marL="285750" indent="-285750">
              <a:buFont typeface="Wingdings" charset="0"/>
              <a:buChar char="à"/>
            </a:pPr>
            <a:endParaRPr lang="es-ES" dirty="0">
              <a:sym typeface="Wingdings"/>
            </a:endParaRPr>
          </a:p>
          <a:p>
            <a:r>
              <a:rPr lang="es-ES" b="1" dirty="0">
                <a:sym typeface="Wingdings"/>
              </a:rPr>
              <a:t>PROMOURE, PROTEGIR  i ASSEGURAR:</a:t>
            </a:r>
          </a:p>
          <a:p>
            <a:pPr marL="285750" indent="-285750">
              <a:buFont typeface="Wingdings" charset="2"/>
              <a:buChar char="u"/>
            </a:pPr>
            <a:r>
              <a:rPr lang="es-ES" dirty="0">
                <a:sym typeface="Wingdings"/>
              </a:rPr>
              <a:t>El ple </a:t>
            </a:r>
            <a:r>
              <a:rPr lang="es-ES" dirty="0" err="1">
                <a:sym typeface="Wingdings"/>
              </a:rPr>
              <a:t>gaudiment</a:t>
            </a:r>
            <a:r>
              <a:rPr lang="es-ES" dirty="0">
                <a:sym typeface="Wingdings"/>
              </a:rPr>
              <a:t>, en </a:t>
            </a:r>
            <a:r>
              <a:rPr lang="es-ES" dirty="0" err="1">
                <a:sym typeface="Wingdings"/>
              </a:rPr>
              <a:t>condicions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d’igualtat</a:t>
            </a:r>
            <a:r>
              <a:rPr lang="es-ES" dirty="0">
                <a:sym typeface="Wingdings"/>
              </a:rPr>
              <a:t>, de </a:t>
            </a:r>
            <a:r>
              <a:rPr lang="es-ES" dirty="0" err="1">
                <a:sym typeface="Wingdings"/>
              </a:rPr>
              <a:t>tots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els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Drets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Humans</a:t>
            </a:r>
            <a:r>
              <a:rPr lang="es-ES" dirty="0">
                <a:sym typeface="Wingdings"/>
              </a:rPr>
              <a:t> i </a:t>
            </a:r>
            <a:r>
              <a:rPr lang="es-ES" dirty="0" err="1">
                <a:sym typeface="Wingdings"/>
              </a:rPr>
              <a:t>Llibertats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Fonamentals</a:t>
            </a:r>
            <a:r>
              <a:rPr lang="es-ES" dirty="0">
                <a:sym typeface="Wingdings"/>
              </a:rPr>
              <a:t> per </a:t>
            </a:r>
            <a:r>
              <a:rPr lang="es-ES" dirty="0" err="1">
                <a:sym typeface="Wingdings"/>
              </a:rPr>
              <a:t>part</a:t>
            </a:r>
            <a:r>
              <a:rPr lang="es-ES" dirty="0">
                <a:sym typeface="Wingdings"/>
              </a:rPr>
              <a:t> de totes les persones </a:t>
            </a:r>
            <a:r>
              <a:rPr lang="es-ES" dirty="0" err="1">
                <a:sym typeface="Wingdings"/>
              </a:rPr>
              <a:t>amb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discapacitat</a:t>
            </a:r>
            <a:r>
              <a:rPr lang="es-ES" dirty="0">
                <a:sym typeface="Wingdings"/>
              </a:rPr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es-ES" dirty="0">
                <a:sym typeface="Wingdings"/>
              </a:rPr>
              <a:t>La </a:t>
            </a:r>
            <a:r>
              <a:rPr lang="es-ES" dirty="0" err="1">
                <a:sym typeface="Wingdings"/>
              </a:rPr>
              <a:t>seva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dignitat</a:t>
            </a:r>
            <a:r>
              <a:rPr lang="es-ES" dirty="0">
                <a:sym typeface="Wingdings"/>
              </a:rPr>
              <a:t>.</a:t>
            </a:r>
          </a:p>
          <a:p>
            <a:pPr marL="285750" indent="-285750">
              <a:buFontTx/>
              <a:buChar char="•"/>
            </a:pPr>
            <a:endParaRPr lang="es-ES" dirty="0">
              <a:sym typeface="Wingdings"/>
            </a:endParaRPr>
          </a:p>
          <a:p>
            <a:pPr marL="285750" indent="-285750">
              <a:buFontTx/>
              <a:buChar char="•"/>
            </a:pPr>
            <a:endParaRPr lang="es-ES" dirty="0">
              <a:sym typeface="Wingdings"/>
            </a:endParaRPr>
          </a:p>
          <a:p>
            <a:pPr marL="285750" indent="-285750">
              <a:buFontTx/>
              <a:buChar char="•"/>
            </a:pPr>
            <a:endParaRPr lang="es-ES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pPr marL="342900" indent="-342900">
              <a:buAutoNum type="arabicParenR"/>
            </a:pP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86" y="2263471"/>
            <a:ext cx="3445109" cy="22509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77790" y="5004786"/>
            <a:ext cx="7569183" cy="139580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Anagrama Xarxa Solidaria">
            <a:extLst>
              <a:ext uri="{FF2B5EF4-FFF2-40B4-BE49-F238E27FC236}">
                <a16:creationId xmlns:a16="http://schemas.microsoft.com/office/drawing/2014/main" id="{0CEA0FBD-145D-2442-B826-C33679158C1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40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03284" y="4733947"/>
            <a:ext cx="4991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ym typeface="Wingdings"/>
              </a:rPr>
              <a:t>Les persones </a:t>
            </a:r>
            <a:r>
              <a:rPr lang="es-ES" dirty="0" err="1">
                <a:sym typeface="Wingdings"/>
              </a:rPr>
              <a:t>amb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discapacitat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són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reconegudes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com</a:t>
            </a:r>
            <a:r>
              <a:rPr lang="es-ES" dirty="0">
                <a:sym typeface="Wingdings"/>
              </a:rPr>
              <a:t> a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titulars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de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Drets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Humans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, actives en les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decisions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que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influeixen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en la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seva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vida i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capacitades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per reivindicar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els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seus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drets</a:t>
            </a:r>
            <a:endParaRPr lang="es-ES" dirty="0">
              <a:sym typeface="Wingdings"/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41244" y="619427"/>
            <a:ext cx="7041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s-ES" dirty="0" err="1">
                <a:sym typeface="Wingdings"/>
              </a:rPr>
              <a:t>Aquesta</a:t>
            </a:r>
            <a:r>
              <a:rPr lang="es-ES" dirty="0">
                <a:sym typeface="Wingdings"/>
              </a:rPr>
              <a:t> Convenció marca </a:t>
            </a:r>
            <a:r>
              <a:rPr lang="es-ES" b="1" dirty="0">
                <a:sym typeface="Wingdings"/>
              </a:rPr>
              <a:t>un CANVI DE PARADIGMA EN L’ENFOCAMENT DE LA DISCAPACITAT</a:t>
            </a:r>
          </a:p>
          <a:p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endParaRPr lang="es-ES" dirty="0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 r="50274" b="8590"/>
          <a:stretch/>
        </p:blipFill>
        <p:spPr bwMode="auto">
          <a:xfrm>
            <a:off x="1106459" y="2150222"/>
            <a:ext cx="1320200" cy="10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577547" y="2150222"/>
            <a:ext cx="4589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ym typeface="Wingdings"/>
              </a:rPr>
              <a:t>Les persones </a:t>
            </a:r>
            <a:r>
              <a:rPr lang="es-ES" dirty="0" err="1">
                <a:sym typeface="Wingdings"/>
              </a:rPr>
              <a:t>amb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discapacitat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són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tractades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com</a:t>
            </a:r>
            <a:r>
              <a:rPr lang="es-ES" dirty="0">
                <a:sym typeface="Wingdings"/>
              </a:rPr>
              <a:t> a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objecte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de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tractament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mèdic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,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caritat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i </a:t>
            </a:r>
            <a:r>
              <a:rPr lang="es-ES" b="1" dirty="0" err="1">
                <a:solidFill>
                  <a:srgbClr val="800000"/>
                </a:solidFill>
                <a:sym typeface="Wingdings"/>
              </a:rPr>
              <a:t>protecció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 social</a:t>
            </a:r>
          </a:p>
          <a:p>
            <a:endParaRPr lang="es-ES" dirty="0"/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 r="3818" b="12267"/>
          <a:stretch/>
        </p:blipFill>
        <p:spPr bwMode="auto">
          <a:xfrm>
            <a:off x="1156752" y="4733947"/>
            <a:ext cx="1320200" cy="10659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echa abajo 2"/>
          <p:cNvSpPr/>
          <p:nvPr/>
        </p:nvSpPr>
        <p:spPr>
          <a:xfrm>
            <a:off x="3520550" y="3350551"/>
            <a:ext cx="710953" cy="1255054"/>
          </a:xfrm>
          <a:prstGeom prst="downArrow">
            <a:avLst/>
          </a:prstGeom>
          <a:solidFill>
            <a:srgbClr val="008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Anagrama Xarxa Solidaria">
            <a:extLst>
              <a:ext uri="{FF2B5EF4-FFF2-40B4-BE49-F238E27FC236}">
                <a16:creationId xmlns:a16="http://schemas.microsoft.com/office/drawing/2014/main" id="{0E65C1D9-286B-3F41-9BC5-2FC09F873CE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39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8" y="1320358"/>
            <a:ext cx="2910744" cy="20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21792" y="1061300"/>
            <a:ext cx="476531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ym typeface="Wingdings"/>
            </a:endParaRPr>
          </a:p>
          <a:p>
            <a:r>
              <a:rPr lang="es-ES" dirty="0">
                <a:sym typeface="Wingdings"/>
              </a:rPr>
              <a:t>A les </a:t>
            </a:r>
            <a:r>
              <a:rPr lang="es-ES" b="1" dirty="0">
                <a:sym typeface="Wingdings"/>
              </a:rPr>
              <a:t>persones </a:t>
            </a:r>
            <a:r>
              <a:rPr lang="es-ES" b="1" dirty="0" err="1">
                <a:sym typeface="Wingdings"/>
              </a:rPr>
              <a:t>amb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discapacitat</a:t>
            </a:r>
            <a:r>
              <a:rPr lang="es-ES" b="1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se’ls</a:t>
            </a:r>
            <a:r>
              <a:rPr lang="es-ES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nega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freqüentment</a:t>
            </a:r>
            <a:r>
              <a:rPr lang="es-ES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d’oportunitats</a:t>
            </a:r>
            <a:r>
              <a:rPr lang="es-ES" b="1" dirty="0">
                <a:sym typeface="Wingdings"/>
              </a:rPr>
              <a:t> de </a:t>
            </a:r>
            <a:r>
              <a:rPr lang="es-ES" b="1" dirty="0" err="1">
                <a:sym typeface="Wingdings"/>
              </a:rPr>
              <a:t>treball</a:t>
            </a:r>
            <a:r>
              <a:rPr lang="es-ES" b="1" dirty="0">
                <a:sym typeface="Wingdings"/>
              </a:rPr>
              <a:t>, </a:t>
            </a:r>
            <a:r>
              <a:rPr lang="es-ES" b="1" dirty="0" err="1">
                <a:sym typeface="Wingdings"/>
              </a:rPr>
              <a:t>escolarització</a:t>
            </a:r>
            <a:r>
              <a:rPr lang="es-ES" b="1" dirty="0">
                <a:sym typeface="Wingdings"/>
              </a:rPr>
              <a:t> i plena </a:t>
            </a:r>
            <a:r>
              <a:rPr lang="es-ES" b="1" dirty="0" err="1">
                <a:sym typeface="Wingdings"/>
              </a:rPr>
              <a:t>participació</a:t>
            </a:r>
            <a:r>
              <a:rPr lang="es-ES" b="1" dirty="0">
                <a:sym typeface="Wingdings"/>
              </a:rPr>
              <a:t> en la </a:t>
            </a:r>
            <a:r>
              <a:rPr lang="es-ES" b="1" dirty="0" err="1">
                <a:sym typeface="Wingdings"/>
              </a:rPr>
              <a:t>societat</a:t>
            </a:r>
            <a:r>
              <a:rPr lang="es-ES" b="1" dirty="0">
                <a:sym typeface="Wingdings"/>
              </a:rPr>
              <a:t>.</a:t>
            </a:r>
          </a:p>
          <a:p>
            <a:r>
              <a:rPr lang="es-ES" dirty="0">
                <a:sym typeface="Wingdings"/>
              </a:rPr>
              <a:t>La Convenció </a:t>
            </a:r>
            <a:r>
              <a:rPr lang="es-ES" dirty="0" err="1">
                <a:sym typeface="Wingdings"/>
              </a:rPr>
              <a:t>és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important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perquè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és</a:t>
            </a:r>
            <a:r>
              <a:rPr lang="es-ES" dirty="0">
                <a:sym typeface="Wingdings"/>
              </a:rPr>
              <a:t> un </a:t>
            </a:r>
            <a:r>
              <a:rPr lang="es-ES" b="1" dirty="0" err="1">
                <a:sym typeface="Wingdings"/>
              </a:rPr>
              <a:t>instrument</a:t>
            </a:r>
            <a:r>
              <a:rPr lang="es-ES" b="1" dirty="0">
                <a:sym typeface="Wingdings"/>
              </a:rPr>
              <a:t> per garantir que </a:t>
            </a:r>
            <a:r>
              <a:rPr lang="es-ES" b="1" dirty="0" err="1">
                <a:sym typeface="Wingdings"/>
              </a:rPr>
              <a:t>tinguin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accés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als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mateixos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drets</a:t>
            </a:r>
            <a:r>
              <a:rPr lang="es-ES" b="1" dirty="0">
                <a:sym typeface="Wingdings"/>
              </a:rPr>
              <a:t> i </a:t>
            </a:r>
            <a:r>
              <a:rPr lang="es-ES" b="1" dirty="0" err="1">
                <a:sym typeface="Wingdings"/>
              </a:rPr>
              <a:t>oportunitats</a:t>
            </a:r>
            <a:r>
              <a:rPr lang="es-ES" b="1" dirty="0">
                <a:sym typeface="Wingdings"/>
              </a:rPr>
              <a:t> que la resta de persones</a:t>
            </a:r>
            <a:r>
              <a:rPr lang="es-ES" dirty="0">
                <a:sym typeface="Wingdings"/>
              </a:rPr>
              <a:t>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84660" y="4526940"/>
            <a:ext cx="4652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ym typeface="Wingdings"/>
              </a:rPr>
              <a:t>Al </a:t>
            </a:r>
            <a:r>
              <a:rPr lang="es-ES" dirty="0" err="1">
                <a:sym typeface="Wingdings"/>
              </a:rPr>
              <a:t>món</a:t>
            </a:r>
            <a:r>
              <a:rPr lang="es-ES" dirty="0">
                <a:sym typeface="Wingdings"/>
              </a:rPr>
              <a:t> hi ha </a:t>
            </a:r>
            <a:r>
              <a:rPr lang="es-ES" dirty="0" err="1">
                <a:sym typeface="Wingdings"/>
              </a:rPr>
              <a:t>almenys</a:t>
            </a:r>
            <a:r>
              <a:rPr lang="es-ES" dirty="0">
                <a:sym typeface="Wingdings"/>
              </a:rPr>
              <a:t> </a:t>
            </a:r>
            <a:r>
              <a:rPr lang="es-ES" b="1" dirty="0">
                <a:sym typeface="Wingdings"/>
              </a:rPr>
              <a:t>650 </a:t>
            </a:r>
            <a:r>
              <a:rPr lang="es-ES" b="1" dirty="0" err="1">
                <a:sym typeface="Wingdings"/>
              </a:rPr>
              <a:t>milions</a:t>
            </a:r>
            <a:r>
              <a:rPr lang="es-ES" b="1" dirty="0">
                <a:sym typeface="Wingdings"/>
              </a:rPr>
              <a:t> de persones </a:t>
            </a:r>
            <a:r>
              <a:rPr lang="es-ES" b="1" dirty="0" err="1">
                <a:sym typeface="Wingdings"/>
              </a:rPr>
              <a:t>amb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discapacitat</a:t>
            </a:r>
            <a:r>
              <a:rPr lang="es-ES" b="1" dirty="0">
                <a:sym typeface="Wingdings"/>
              </a:rPr>
              <a:t> </a:t>
            </a:r>
            <a:r>
              <a:rPr lang="es-ES" dirty="0">
                <a:sym typeface="Wingdings"/>
              </a:rPr>
              <a:t> </a:t>
            </a:r>
          </a:p>
          <a:p>
            <a:r>
              <a:rPr lang="es-ES" dirty="0" err="1">
                <a:sym typeface="Wingdings"/>
              </a:rPr>
              <a:t>generalment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són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els</a:t>
            </a:r>
            <a:r>
              <a:rPr lang="es-ES" dirty="0">
                <a:sym typeface="Wingdings"/>
              </a:rPr>
              <a:t> </a:t>
            </a:r>
            <a:r>
              <a:rPr lang="es-ES" b="1" dirty="0">
                <a:solidFill>
                  <a:srgbClr val="800000"/>
                </a:solidFill>
                <a:sym typeface="Wingdings"/>
              </a:rPr>
              <a:t>MÉS POBRES ENTRE ELS POBRES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29839" y="414969"/>
            <a:ext cx="74560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800000"/>
                </a:solidFill>
              </a:rPr>
              <a:t>PER QUÈ ÉS IMPORTANT AQUESTA CONVENCIÓ?</a:t>
            </a:r>
          </a:p>
          <a:p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89" b="89931" l="10000" r="94000">
                        <a14:foregroundMark x1="48500" y1="31944" x2="48500" y2="31944"/>
                        <a14:foregroundMark x1="19500" y1="77778" x2="19500" y2="77778"/>
                        <a14:foregroundMark x1="18000" y1="70139" x2="18000" y2="70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37" y="3017961"/>
            <a:ext cx="3633711" cy="384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Anagrama Xarxa Solidaria">
            <a:extLst>
              <a:ext uri="{FF2B5EF4-FFF2-40B4-BE49-F238E27FC236}">
                <a16:creationId xmlns:a16="http://schemas.microsoft.com/office/drawing/2014/main" id="{4FF75BF0-8184-E440-9CF3-B2369169D1E3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4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0362" y="1244902"/>
            <a:ext cx="5874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ym typeface="Wingdings"/>
              </a:rPr>
              <a:t>Aquesta</a:t>
            </a:r>
            <a:r>
              <a:rPr lang="es-ES" dirty="0">
                <a:sym typeface="Wingdings"/>
              </a:rPr>
              <a:t> Convenció </a:t>
            </a:r>
            <a:r>
              <a:rPr lang="es-ES" dirty="0" err="1">
                <a:sym typeface="Wingdings"/>
              </a:rPr>
              <a:t>és</a:t>
            </a:r>
            <a:r>
              <a:rPr lang="es-ES" dirty="0">
                <a:sym typeface="Wingdings"/>
              </a:rPr>
              <a:t> el </a:t>
            </a:r>
            <a:r>
              <a:rPr lang="es-ES" dirty="0" err="1">
                <a:sym typeface="Wingdings"/>
              </a:rPr>
              <a:t>resultat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d’un</a:t>
            </a:r>
            <a:r>
              <a:rPr lang="es-ES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llarg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procés</a:t>
            </a:r>
            <a:r>
              <a:rPr lang="es-ES" b="1" dirty="0">
                <a:sym typeface="Wingdings"/>
              </a:rPr>
              <a:t> </a:t>
            </a:r>
            <a:r>
              <a:rPr lang="es-ES" dirty="0">
                <a:sym typeface="Wingdings"/>
              </a:rPr>
              <a:t>en el que varen </a:t>
            </a:r>
            <a:r>
              <a:rPr lang="es-ES" b="1" dirty="0">
                <a:sym typeface="Wingdings"/>
              </a:rPr>
              <a:t>participar diversos </a:t>
            </a:r>
            <a:r>
              <a:rPr lang="es-ES" b="1" dirty="0" err="1">
                <a:sym typeface="Wingdings"/>
              </a:rPr>
              <a:t>actors</a:t>
            </a:r>
            <a:r>
              <a:rPr lang="es-ES" dirty="0">
                <a:sym typeface="Wingdings"/>
              </a:rPr>
              <a:t>:</a:t>
            </a:r>
          </a:p>
          <a:p>
            <a:endParaRPr lang="es-ES" dirty="0">
              <a:sym typeface="Wingdings"/>
            </a:endParaRPr>
          </a:p>
          <a:p>
            <a:r>
              <a:rPr lang="es-ES" dirty="0">
                <a:sym typeface="Wingdings"/>
              </a:rPr>
              <a:t>* </a:t>
            </a:r>
            <a:r>
              <a:rPr lang="es-ES" dirty="0" err="1">
                <a:sym typeface="Wingdings"/>
              </a:rPr>
              <a:t>Estats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membres</a:t>
            </a:r>
            <a:r>
              <a:rPr lang="es-ES" dirty="0">
                <a:sym typeface="Wingdings"/>
              </a:rPr>
              <a:t> de </a:t>
            </a:r>
            <a:r>
              <a:rPr lang="es-ES" dirty="0" err="1">
                <a:sym typeface="Wingdings"/>
              </a:rPr>
              <a:t>l’ONU</a:t>
            </a:r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r>
              <a:rPr lang="es-ES" dirty="0">
                <a:sym typeface="Wingdings"/>
              </a:rPr>
              <a:t>* </a:t>
            </a:r>
            <a:r>
              <a:rPr lang="es-ES" dirty="0" err="1">
                <a:sym typeface="Wingdings"/>
              </a:rPr>
              <a:t>Observadors</a:t>
            </a:r>
            <a:r>
              <a:rPr lang="es-ES" dirty="0">
                <a:sym typeface="Wingdings"/>
              </a:rPr>
              <a:t> de </a:t>
            </a:r>
            <a:r>
              <a:rPr lang="es-ES" dirty="0" err="1">
                <a:sym typeface="Wingdings"/>
              </a:rPr>
              <a:t>l’ONU</a:t>
            </a:r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r>
              <a:rPr lang="es-ES" dirty="0">
                <a:sym typeface="Wingdings"/>
              </a:rPr>
              <a:t>* </a:t>
            </a:r>
            <a:r>
              <a:rPr lang="es-ES" dirty="0" err="1">
                <a:sym typeface="Wingdings"/>
              </a:rPr>
              <a:t>Cossos</a:t>
            </a:r>
            <a:r>
              <a:rPr lang="es-ES" dirty="0">
                <a:sym typeface="Wingdings"/>
              </a:rPr>
              <a:t> i </a:t>
            </a:r>
            <a:r>
              <a:rPr lang="es-ES" dirty="0" err="1">
                <a:sym typeface="Wingdings"/>
              </a:rPr>
              <a:t>organitzacions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importants</a:t>
            </a:r>
            <a:r>
              <a:rPr lang="es-ES" dirty="0">
                <a:sym typeface="Wingdings"/>
              </a:rPr>
              <a:t> de </a:t>
            </a:r>
            <a:r>
              <a:rPr lang="es-ES" dirty="0" err="1">
                <a:sym typeface="Wingdings"/>
              </a:rPr>
              <a:t>l’ONU</a:t>
            </a:r>
            <a:endParaRPr lang="es-ES" dirty="0">
              <a:sym typeface="Wingdings"/>
            </a:endParaRPr>
          </a:p>
          <a:p>
            <a:endParaRPr lang="es-ES" dirty="0">
              <a:sym typeface="Wingdings"/>
            </a:endParaRPr>
          </a:p>
          <a:p>
            <a:r>
              <a:rPr lang="es-ES" dirty="0">
                <a:sym typeface="Wingdings"/>
              </a:rPr>
              <a:t>* Relator Especial sobre </a:t>
            </a:r>
            <a:r>
              <a:rPr lang="es-ES" dirty="0" err="1">
                <a:sym typeface="Wingdings"/>
              </a:rPr>
              <a:t>discapacitat</a:t>
            </a:r>
            <a:r>
              <a:rPr lang="es-ES" dirty="0">
                <a:sym typeface="Wingdings"/>
              </a:rPr>
              <a:t> </a:t>
            </a:r>
          </a:p>
          <a:p>
            <a:endParaRPr lang="es-ES" dirty="0">
              <a:sym typeface="Wingdings"/>
            </a:endParaRPr>
          </a:p>
          <a:p>
            <a:r>
              <a:rPr lang="es-ES" dirty="0">
                <a:sym typeface="Wingdings"/>
              </a:rPr>
              <a:t>* </a:t>
            </a:r>
            <a:r>
              <a:rPr lang="es-ES" dirty="0" err="1">
                <a:sym typeface="Wingdings"/>
              </a:rPr>
              <a:t>Institucions</a:t>
            </a:r>
            <a:r>
              <a:rPr lang="es-ES" dirty="0">
                <a:sym typeface="Wingdings"/>
              </a:rPr>
              <a:t> de </a:t>
            </a:r>
            <a:r>
              <a:rPr lang="es-ES" dirty="0" err="1">
                <a:sym typeface="Wingdings"/>
              </a:rPr>
              <a:t>drets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humans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nacionals</a:t>
            </a:r>
            <a:r>
              <a:rPr lang="es-ES" dirty="0">
                <a:sym typeface="Wingdings"/>
              </a:rPr>
              <a:t> i </a:t>
            </a:r>
            <a:r>
              <a:rPr lang="es-ES" dirty="0" err="1">
                <a:sym typeface="Wingdings"/>
              </a:rPr>
              <a:t>ONGs</a:t>
            </a:r>
            <a:r>
              <a:rPr lang="es-ES" dirty="0">
                <a:sym typeface="Wingdings"/>
              </a:rPr>
              <a:t>   entre les que van </a:t>
            </a:r>
            <a:r>
              <a:rPr lang="es-ES" dirty="0" err="1">
                <a:sym typeface="Wingdings"/>
              </a:rPr>
              <a:t>tenir</a:t>
            </a:r>
            <a:r>
              <a:rPr lang="es-ES" dirty="0">
                <a:sym typeface="Wingdings"/>
              </a:rPr>
              <a:t> un </a:t>
            </a:r>
            <a:r>
              <a:rPr lang="es-ES" dirty="0" err="1">
                <a:sym typeface="Wingdings"/>
              </a:rPr>
              <a:t>paper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destacat</a:t>
            </a:r>
            <a:r>
              <a:rPr lang="es-ES" dirty="0">
                <a:sym typeface="Wingdings"/>
              </a:rPr>
              <a:t> les </a:t>
            </a:r>
            <a:r>
              <a:rPr lang="es-ES" dirty="0" err="1">
                <a:sym typeface="Wingdings"/>
              </a:rPr>
              <a:t>organitzacions</a:t>
            </a:r>
            <a:r>
              <a:rPr lang="es-ES" dirty="0">
                <a:sym typeface="Wingdings"/>
              </a:rPr>
              <a:t> de persones </a:t>
            </a:r>
            <a:r>
              <a:rPr lang="es-ES" dirty="0" err="1">
                <a:sym typeface="Wingdings"/>
              </a:rPr>
              <a:t>amb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discapacitat</a:t>
            </a:r>
            <a:r>
              <a:rPr lang="es-ES" dirty="0">
                <a:sym typeface="Wingdings"/>
              </a:rPr>
              <a:t> i les </a:t>
            </a:r>
            <a:r>
              <a:rPr lang="es-ES" dirty="0" err="1">
                <a:sym typeface="Wingdings"/>
              </a:rPr>
              <a:t>seves</a:t>
            </a:r>
            <a:r>
              <a:rPr lang="es-ES" dirty="0">
                <a:sym typeface="Wingdings"/>
              </a:rPr>
              <a:t> </a:t>
            </a:r>
            <a:r>
              <a:rPr lang="es-ES" dirty="0" err="1">
                <a:sym typeface="Wingdings"/>
              </a:rPr>
              <a:t>famílies</a:t>
            </a:r>
            <a:endParaRPr lang="es-ES" dirty="0">
              <a:sym typeface="Wingdings"/>
            </a:endParaRP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65803" y="427542"/>
            <a:ext cx="765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800000"/>
                </a:solidFill>
                <a:sym typeface="Wingdings"/>
              </a:rPr>
              <a:t>COM ES VA PORTAR A TERME TOT EL PROCÉS?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169325" y="5063273"/>
            <a:ext cx="5635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ym typeface="Wingdings"/>
            </a:endParaRPr>
          </a:p>
          <a:p>
            <a:r>
              <a:rPr lang="es-ES" b="1" dirty="0">
                <a:sym typeface="Wingdings"/>
              </a:rPr>
              <a:t>Va ser la primera vegada que les </a:t>
            </a:r>
            <a:r>
              <a:rPr lang="es-ES" b="1" dirty="0" err="1">
                <a:sym typeface="Wingdings"/>
              </a:rPr>
              <a:t>ONGs</a:t>
            </a:r>
            <a:r>
              <a:rPr lang="es-ES" b="1" dirty="0">
                <a:sym typeface="Wingdings"/>
              </a:rPr>
              <a:t> van participar</a:t>
            </a:r>
          </a:p>
          <a:p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activament</a:t>
            </a:r>
            <a:r>
              <a:rPr lang="es-ES" b="1" dirty="0">
                <a:sym typeface="Wingdings"/>
              </a:rPr>
              <a:t> en la </a:t>
            </a:r>
            <a:r>
              <a:rPr lang="es-ES" b="1" dirty="0" err="1">
                <a:sym typeface="Wingdings"/>
              </a:rPr>
              <a:t>formulació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d’un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tractat</a:t>
            </a:r>
            <a:r>
              <a:rPr lang="es-ES" b="1" dirty="0">
                <a:sym typeface="Wingdings"/>
              </a:rPr>
              <a:t> de </a:t>
            </a:r>
            <a:r>
              <a:rPr lang="es-ES" b="1" dirty="0" err="1">
                <a:sym typeface="Wingdings"/>
              </a:rPr>
              <a:t>protecció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dels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Drets</a:t>
            </a:r>
            <a:r>
              <a:rPr lang="es-ES" b="1" dirty="0">
                <a:sym typeface="Wingdings"/>
              </a:rPr>
              <a:t> </a:t>
            </a:r>
            <a:r>
              <a:rPr lang="es-ES" b="1" dirty="0" err="1">
                <a:sym typeface="Wingdings"/>
              </a:rPr>
              <a:t>Humans</a:t>
            </a:r>
            <a:endParaRPr lang="es-ES" b="1" dirty="0">
              <a:sym typeface="Wingdings"/>
            </a:endParaRPr>
          </a:p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892701" y="5306583"/>
            <a:ext cx="6701628" cy="1090447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8" y="2036533"/>
            <a:ext cx="1611048" cy="101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50" y="3571253"/>
            <a:ext cx="1951569" cy="139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Anagrama Xarxa Solidaria">
            <a:extLst>
              <a:ext uri="{FF2B5EF4-FFF2-40B4-BE49-F238E27FC236}">
                <a16:creationId xmlns:a16="http://schemas.microsoft.com/office/drawing/2014/main" id="{65D71B04-0D5E-AC48-AE24-2CA33D6353B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0801" y="215881"/>
            <a:ext cx="1224136" cy="53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489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cumental de viaje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Documental de viaj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Documental de viaj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Documental de viaje.thmx</Template>
  <TotalTime>2411</TotalTime>
  <Words>1335</Words>
  <Application>Microsoft Macintosh PowerPoint</Application>
  <PresentationFormat>Presentación en pantalla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Calisto MT</vt:lpstr>
      <vt:lpstr>Mistral</vt:lpstr>
      <vt:lpstr>Wingdings</vt:lpstr>
      <vt:lpstr>Wingdings 2</vt:lpstr>
      <vt:lpstr>Documental de viaje</vt:lpstr>
      <vt:lpstr>10 ANYS CONVENCIÓ SOBRE ELS DRETS DE LES PERSONES AMB DISCAPACITAT</vt:lpstr>
      <vt:lpstr>10 Anys CONVENCIÓ DRETS PERSONES AMB DISCAPACITAT</vt:lpstr>
      <vt:lpstr>  CONVENCIÓ DRETS PERSONES AMB DISCAPACITAT 10 anys   Propostes educatives</vt:lpstr>
      <vt:lpstr>  CONVENCIÓ DRETS PERSONES AMB DISCAPACITAT 10 anys   Propostes educatives</vt:lpstr>
      <vt:lpstr>MANUAL PER TREBALLAR AMB ALUMNES  LA CONVENCIÓ INTERNACIONAL DE NACIONS UNIDES SOBRE ELS DRETS DE LES PERSONES AMB DISCAPACITAT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Aniversari CONVENCIÓ DRETS PERSONES AMB DISCAPACITAT</dc:title>
  <dc:creator>macbook pro</dc:creator>
  <cp:lastModifiedBy>macbook pro</cp:lastModifiedBy>
  <cp:revision>240</cp:revision>
  <cp:lastPrinted>2016-09-28T19:32:25Z</cp:lastPrinted>
  <dcterms:created xsi:type="dcterms:W3CDTF">2016-09-20T10:41:25Z</dcterms:created>
  <dcterms:modified xsi:type="dcterms:W3CDTF">2020-07-21T16:30:44Z</dcterms:modified>
</cp:coreProperties>
</file>